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77" r:id="rId2"/>
    <p:sldId id="257" r:id="rId3"/>
    <p:sldId id="258" r:id="rId4"/>
    <p:sldId id="284" r:id="rId5"/>
    <p:sldId id="285" r:id="rId6"/>
    <p:sldId id="288" r:id="rId7"/>
    <p:sldId id="279" r:id="rId8"/>
    <p:sldId id="286" r:id="rId9"/>
    <p:sldId id="280" r:id="rId10"/>
    <p:sldId id="281" r:id="rId11"/>
    <p:sldId id="27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353"/>
    <a:srgbClr val="D62204"/>
    <a:srgbClr val="FFFFFF"/>
    <a:srgbClr val="000000"/>
    <a:srgbClr val="C58023"/>
    <a:srgbClr val="480000"/>
    <a:srgbClr val="99CC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A9898F8-F086-4111-B8B0-03AFC521D59B}" type="datetimeFigureOut">
              <a:rPr lang="en-US"/>
              <a:pPr>
                <a:defRPr/>
              </a:pPr>
              <a:t>6/1/2012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C2652C2-BE70-4548-A248-C7B3C7757E3C}" type="slidenum">
              <a:rPr lang="en-US"/>
              <a:pPr>
                <a:defRPr/>
              </a:pPr>
              <a:t>‹#›</a:t>
            </a:fld>
            <a:endParaRPr lang="en-US"/>
          </a:p>
        </p:txBody>
      </p:sp>
    </p:spTree>
    <p:extLst>
      <p:ext uri="{BB962C8B-B14F-4D97-AF65-F5344CB8AC3E}">
        <p14:creationId xmlns:p14="http://schemas.microsoft.com/office/powerpoint/2010/main" val="187472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5B1B396-8948-4455-A53D-8F35FE53E0E4}" type="datetimeFigureOut">
              <a:rPr lang="en-US"/>
              <a:pPr>
                <a:defRPr/>
              </a:pPr>
              <a:t>6/1/2012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7F0E9D81-9952-4311-B602-4B541012CBA8}" type="slidenum">
              <a:rPr lang="en-US"/>
              <a:pPr>
                <a:defRPr/>
              </a:pPr>
              <a:t>‹#›</a:t>
            </a:fld>
            <a:endParaRPr lang="en-US"/>
          </a:p>
        </p:txBody>
      </p:sp>
    </p:spTree>
    <p:extLst>
      <p:ext uri="{BB962C8B-B14F-4D97-AF65-F5344CB8AC3E}">
        <p14:creationId xmlns:p14="http://schemas.microsoft.com/office/powerpoint/2010/main" val="2565363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E9D81-9952-4311-B602-4B541012CBA8}" type="slidenum">
              <a:rPr lang="en-US" smtClean="0"/>
              <a:pPr>
                <a:defRPr/>
              </a:pPr>
              <a:t>11</a:t>
            </a:fld>
            <a:endParaRPr lang="en-US"/>
          </a:p>
        </p:txBody>
      </p:sp>
    </p:spTree>
    <p:extLst>
      <p:ext uri="{BB962C8B-B14F-4D97-AF65-F5344CB8AC3E}">
        <p14:creationId xmlns:p14="http://schemas.microsoft.com/office/powerpoint/2010/main" val="2146472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b="1">
                <a:solidFill>
                  <a:srgbClr val="FFFFFF"/>
                </a:solidFill>
                <a:cs typeface="+mn-cs"/>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Rectangle 5"/>
          <p:cNvSpPr>
            <a:spLocks noGrp="1" noChangeArrowheads="1"/>
          </p:cNvSpPr>
          <p:nvPr>
            <p:ph type="ftr" sz="quarter" idx="11"/>
          </p:nvPr>
        </p:nvSpPr>
        <p:spPr>
          <a:xfrm>
            <a:off x="7162800" y="6515100"/>
            <a:ext cx="1839913" cy="244475"/>
          </a:xfrm>
        </p:spPr>
        <p:txBody>
          <a:bodyPr/>
          <a:lstStyle>
            <a:lvl1pPr>
              <a:defRPr b="0" i="1">
                <a:solidFill>
                  <a:schemeClr val="tx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228600" y="6400800"/>
            <a:ext cx="381000" cy="244475"/>
          </a:xfrm>
        </p:spPr>
        <p:txBody>
          <a:bodyPr/>
          <a:lstStyle>
            <a:lvl1pPr>
              <a:defRPr sz="1200"/>
            </a:lvl1pPr>
          </a:lstStyle>
          <a:p>
            <a:pPr>
              <a:defRPr/>
            </a:pPr>
            <a:fld id="{3D6867EA-CAA2-4EFF-A058-9541BCE598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5"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p:txBody>
          <a:bodyPr/>
          <a:lstStyle>
            <a:lvl1pPr>
              <a:defRPr/>
            </a:lvl1pPr>
          </a:lstStyle>
          <a:p>
            <a:pPr>
              <a:defRPr/>
            </a:pPr>
            <a:fld id="{0D17EC32-87D8-4BA5-9186-ADB873EC12A5}" type="slidenum">
              <a:rPr lang="en-US"/>
              <a:pPr>
                <a:defRPr/>
              </a:pPr>
              <a:t>‹#›</a:t>
            </a:fld>
            <a:endParaRPr lang="en-US"/>
          </a:p>
        </p:txBody>
      </p:sp>
      <p:sp>
        <p:nvSpPr>
          <p:cNvPr id="7"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5"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p:txBody>
          <a:bodyPr/>
          <a:lstStyle>
            <a:lvl1pPr>
              <a:defRPr/>
            </a:lvl1pPr>
          </a:lstStyle>
          <a:p>
            <a:pPr>
              <a:defRPr/>
            </a:pPr>
            <a:fld id="{39C95E57-FBB9-4850-A8C4-632796FC615A}" type="slidenum">
              <a:rPr lang="en-US"/>
              <a:pPr>
                <a:defRPr/>
              </a:pPr>
              <a:t>‹#›</a:t>
            </a:fld>
            <a:endParaRPr lang="en-US"/>
          </a:p>
        </p:txBody>
      </p:sp>
      <p:sp>
        <p:nvSpPr>
          <p:cNvPr id="7"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191500" cy="5181600"/>
          </a:xfrm>
        </p:spPr>
        <p:txBody>
          <a:bodyPr/>
          <a:lstStyle/>
          <a:p>
            <a:pPr lvl="0"/>
            <a:r>
              <a:rPr lang="en-US" noProof="0" smtClean="0"/>
              <a:t>Click icon to add table</a:t>
            </a:r>
            <a:endParaRPr lang="en-US" noProof="0"/>
          </a:p>
        </p:txBody>
      </p:sp>
      <p:sp>
        <p:nvSpPr>
          <p:cNvPr id="4"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5"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p:txBody>
          <a:bodyPr/>
          <a:lstStyle>
            <a:lvl1pPr>
              <a:defRPr/>
            </a:lvl1pPr>
          </a:lstStyle>
          <a:p>
            <a:pPr>
              <a:defRPr/>
            </a:pPr>
            <a:fld id="{D2FA6F2A-68B9-4095-BE05-D3F7BE69DF60}" type="slidenum">
              <a:rPr lang="en-US"/>
              <a:pPr>
                <a:defRPr/>
              </a:pPr>
              <a:t>‹#›</a:t>
            </a:fld>
            <a:endParaRPr lang="en-US"/>
          </a:p>
        </p:txBody>
      </p:sp>
      <p:sp>
        <p:nvSpPr>
          <p:cNvPr id="7"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5"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p:txBody>
          <a:bodyPr/>
          <a:lstStyle>
            <a:lvl1pPr>
              <a:defRPr/>
            </a:lvl1pPr>
          </a:lstStyle>
          <a:p>
            <a:pPr>
              <a:defRPr/>
            </a:pPr>
            <a:fld id="{CF2DC084-3A72-4FD1-80E0-B5C9FFAD1712}" type="slidenum">
              <a:rPr lang="en-US"/>
              <a:pPr>
                <a:defRPr/>
              </a:pPr>
              <a:t>‹#›</a:t>
            </a:fld>
            <a:endParaRPr lang="en-US"/>
          </a:p>
        </p:txBody>
      </p:sp>
      <p:sp>
        <p:nvSpPr>
          <p:cNvPr id="7"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5"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p:txBody>
          <a:bodyPr/>
          <a:lstStyle>
            <a:lvl1pPr>
              <a:defRPr/>
            </a:lvl1pPr>
          </a:lstStyle>
          <a:p>
            <a:pPr>
              <a:defRPr/>
            </a:pPr>
            <a:fld id="{631284A9-B19B-4C1B-9804-D91292FF388B}" type="slidenum">
              <a:rPr lang="en-US"/>
              <a:pPr>
                <a:defRPr/>
              </a:pPr>
              <a:t>‹#›</a:t>
            </a:fld>
            <a:endParaRPr lang="en-US"/>
          </a:p>
        </p:txBody>
      </p:sp>
      <p:sp>
        <p:nvSpPr>
          <p:cNvPr id="7"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6"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p:txBody>
          <a:bodyPr/>
          <a:lstStyle>
            <a:lvl1pPr>
              <a:defRPr/>
            </a:lvl1pPr>
          </a:lstStyle>
          <a:p>
            <a:pPr>
              <a:defRPr/>
            </a:pPr>
            <a:fld id="{13BD1358-0C3B-4F40-8E2D-028A63DBCCFF}" type="slidenum">
              <a:rPr lang="en-US"/>
              <a:pPr>
                <a:defRPr/>
              </a:pPr>
              <a:t>‹#›</a:t>
            </a:fld>
            <a:endParaRPr lang="en-US"/>
          </a:p>
        </p:txBody>
      </p:sp>
      <p:sp>
        <p:nvSpPr>
          <p:cNvPr id="8"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8"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9" name="Rectangle 6"/>
          <p:cNvSpPr>
            <a:spLocks noGrp="1" noChangeArrowheads="1"/>
          </p:cNvSpPr>
          <p:nvPr>
            <p:ph type="sldNum" sz="quarter" idx="12"/>
          </p:nvPr>
        </p:nvSpPr>
        <p:spPr/>
        <p:txBody>
          <a:bodyPr/>
          <a:lstStyle>
            <a:lvl1pPr>
              <a:defRPr/>
            </a:lvl1pPr>
          </a:lstStyle>
          <a:p>
            <a:pPr>
              <a:defRPr/>
            </a:pPr>
            <a:fld id="{500E8C57-239B-46CB-B778-0C0121D88584}" type="slidenum">
              <a:rPr lang="en-US"/>
              <a:pPr>
                <a:defRPr/>
              </a:pPr>
              <a:t>‹#›</a:t>
            </a:fld>
            <a:endParaRPr lang="en-US"/>
          </a:p>
        </p:txBody>
      </p:sp>
      <p:sp>
        <p:nvSpPr>
          <p:cNvPr id="10"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4"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5" name="Rectangle 6"/>
          <p:cNvSpPr>
            <a:spLocks noGrp="1" noChangeArrowheads="1"/>
          </p:cNvSpPr>
          <p:nvPr>
            <p:ph type="sldNum" sz="quarter" idx="12"/>
          </p:nvPr>
        </p:nvSpPr>
        <p:spPr/>
        <p:txBody>
          <a:bodyPr/>
          <a:lstStyle>
            <a:lvl1pPr>
              <a:defRPr/>
            </a:lvl1pPr>
          </a:lstStyle>
          <a:p>
            <a:pPr>
              <a:defRPr/>
            </a:pPr>
            <a:fld id="{D4B2350F-BB01-420E-A616-B8D993C65BF2}" type="slidenum">
              <a:rPr lang="en-US"/>
              <a:pPr>
                <a:defRPr/>
              </a:pPr>
              <a:t>‹#›</a:t>
            </a:fld>
            <a:endParaRPr lang="en-US"/>
          </a:p>
        </p:txBody>
      </p:sp>
      <p:sp>
        <p:nvSpPr>
          <p:cNvPr id="6"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3"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4" name="Rectangle 6"/>
          <p:cNvSpPr>
            <a:spLocks noGrp="1" noChangeArrowheads="1"/>
          </p:cNvSpPr>
          <p:nvPr>
            <p:ph type="sldNum" sz="quarter" idx="12"/>
          </p:nvPr>
        </p:nvSpPr>
        <p:spPr/>
        <p:txBody>
          <a:bodyPr/>
          <a:lstStyle>
            <a:lvl1pPr>
              <a:defRPr/>
            </a:lvl1pPr>
          </a:lstStyle>
          <a:p>
            <a:pPr>
              <a:defRPr/>
            </a:pPr>
            <a:fld id="{28CB0992-5B74-4AA3-917B-E017927CAB6C}" type="slidenum">
              <a:rPr lang="en-US"/>
              <a:pPr>
                <a:defRPr/>
              </a:pPr>
              <a:t>‹#›</a:t>
            </a:fld>
            <a:endParaRPr lang="en-US"/>
          </a:p>
        </p:txBody>
      </p:sp>
      <p:sp>
        <p:nvSpPr>
          <p:cNvPr id="5"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6"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p:txBody>
          <a:bodyPr/>
          <a:lstStyle>
            <a:lvl1pPr>
              <a:defRPr/>
            </a:lvl1pPr>
          </a:lstStyle>
          <a:p>
            <a:pPr>
              <a:defRPr/>
            </a:pPr>
            <a:fld id="{353BC863-870B-4C57-B521-5F16AD0927ED}" type="slidenum">
              <a:rPr lang="en-US"/>
              <a:pPr>
                <a:defRPr/>
              </a:pPr>
              <a:t>‹#›</a:t>
            </a:fld>
            <a:endParaRPr lang="en-US"/>
          </a:p>
        </p:txBody>
      </p:sp>
      <p:sp>
        <p:nvSpPr>
          <p:cNvPr id="8"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___ ____________ ___</a:t>
            </a:r>
          </a:p>
        </p:txBody>
      </p:sp>
      <p:sp>
        <p:nvSpPr>
          <p:cNvPr id="6" name="Rectangle 5"/>
          <p:cNvSpPr>
            <a:spLocks noGrp="1" noChangeArrowheads="1"/>
          </p:cNvSpPr>
          <p:nvPr>
            <p:ph type="ftr" sz="quarter" idx="11"/>
          </p:nvPr>
        </p:nvSpPr>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p:txBody>
          <a:bodyPr/>
          <a:lstStyle>
            <a:lvl1pPr>
              <a:defRPr/>
            </a:lvl1pPr>
          </a:lstStyle>
          <a:p>
            <a:pPr>
              <a:defRPr/>
            </a:pPr>
            <a:fld id="{A5C4C877-1F87-41BC-AC5C-DE6B55B317E9}" type="slidenum">
              <a:rPr lang="en-US"/>
              <a:pPr>
                <a:defRPr/>
              </a:pPr>
              <a:t>‹#›</a:t>
            </a:fld>
            <a:endParaRPr lang="en-US"/>
          </a:p>
        </p:txBody>
      </p:sp>
      <p:sp>
        <p:nvSpPr>
          <p:cNvPr id="8" name="Rectangle 4"/>
          <p:cNvSpPr>
            <a:spLocks noGrp="1" noChangeArrowheads="1"/>
          </p:cNvSpPr>
          <p:nvPr>
            <p:ph type="dt" sz="half" idx="13"/>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cs typeface="+mn-cs"/>
            </a:endParaRPr>
          </a:p>
        </p:txBody>
      </p:sp>
      <p:sp>
        <p:nvSpPr>
          <p:cNvPr id="1133" name="AutoShape 109"/>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cs typeface="+mn-cs"/>
            </a:endParaRPr>
          </a:p>
        </p:txBody>
      </p:sp>
      <p:sp>
        <p:nvSpPr>
          <p:cNvPr id="1132" name="AutoShape 108"/>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cs typeface="+mn-cs"/>
            </a:endParaRPr>
          </a:p>
        </p:txBody>
      </p:sp>
      <p:sp>
        <p:nvSpPr>
          <p:cNvPr id="1029" name="Rectangle 3"/>
          <p:cNvSpPr>
            <a:spLocks noGrp="1" noChangeArrowheads="1"/>
          </p:cNvSpPr>
          <p:nvPr>
            <p:ph type="body" idx="1"/>
          </p:nvPr>
        </p:nvSpPr>
        <p:spPr bwMode="gray">
          <a:xfrm>
            <a:off x="533400" y="1219200"/>
            <a:ext cx="81915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5"/>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cs typeface="+mn-cs"/>
              </a:defRPr>
            </a:lvl1pPr>
          </a:lstStyle>
          <a:p>
            <a:pPr>
              <a:defRPr/>
            </a:pPr>
            <a:r>
              <a:rPr lang="en-US"/>
              <a:t>___ ____________ ___</a:t>
            </a:r>
          </a:p>
        </p:txBody>
      </p:sp>
      <p:sp>
        <p:nvSpPr>
          <p:cNvPr id="3" name="Rectangle 5"/>
          <p:cNvSpPr>
            <a:spLocks noGrp="1" noChangeArrowheads="1"/>
          </p:cNvSpPr>
          <p:nvPr>
            <p:ph type="ftr" sz="quarter" idx="3"/>
          </p:nvPr>
        </p:nvSpPr>
        <p:spPr bwMode="gray">
          <a:xfrm>
            <a:off x="6629400" y="6548438"/>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1">
                <a:solidFill>
                  <a:schemeClr val="bg1"/>
                </a:solidFill>
                <a:cs typeface="+mn-cs"/>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cs typeface="+mn-cs"/>
              </a:defRPr>
            </a:lvl1pPr>
          </a:lstStyle>
          <a:p>
            <a:pPr>
              <a:defRPr/>
            </a:pPr>
            <a:fld id="{A4A5E679-619B-42D0-9F94-9699A66BBA4D}" type="slidenum">
              <a:rPr lang="en-US"/>
              <a:pPr>
                <a:defRPr/>
              </a:pPr>
              <a:t>‹#›</a:t>
            </a:fld>
            <a:endParaRPr lang="en-US"/>
          </a:p>
        </p:txBody>
      </p:sp>
      <p:sp>
        <p:nvSpPr>
          <p:cNvPr id="1028" name="Rectangle 4"/>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cs typeface="+mn-cs"/>
              </a:defRPr>
            </a:lvl1pPr>
          </a:lstStyle>
          <a:p>
            <a:pPr>
              <a:defRPr/>
            </a:pPr>
            <a:endParaRPr lang="en-US"/>
          </a:p>
        </p:txBody>
      </p:sp>
      <p:sp>
        <p:nvSpPr>
          <p:cNvPr id="1034" name="Rectangle 2"/>
          <p:cNvSpPr>
            <a:spLocks noGrp="1" noChangeArrowheads="1"/>
          </p:cNvSpPr>
          <p:nvPr>
            <p:ph type="title"/>
          </p:nvPr>
        </p:nvSpPr>
        <p:spPr bwMode="gray">
          <a:xfrm>
            <a:off x="685800" y="381000"/>
            <a:ext cx="8001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Times New Roman" pitchFamily="18" charset="0"/>
        </a:defRPr>
      </a:lvl2pPr>
      <a:lvl3pPr algn="l" rtl="0" eaLnBrk="1" fontAlgn="base" hangingPunct="1">
        <a:spcBef>
          <a:spcPct val="0"/>
        </a:spcBef>
        <a:spcAft>
          <a:spcPct val="0"/>
        </a:spcAft>
        <a:defRPr sz="3600" b="1">
          <a:solidFill>
            <a:schemeClr val="tx2"/>
          </a:solidFill>
          <a:latin typeface="Times New Roman" pitchFamily="18" charset="0"/>
        </a:defRPr>
      </a:lvl3pPr>
      <a:lvl4pPr algn="l" rtl="0" eaLnBrk="1" fontAlgn="base" hangingPunct="1">
        <a:spcBef>
          <a:spcPct val="0"/>
        </a:spcBef>
        <a:spcAft>
          <a:spcPct val="0"/>
        </a:spcAft>
        <a:defRPr sz="3600" b="1">
          <a:solidFill>
            <a:schemeClr val="tx2"/>
          </a:solidFill>
          <a:latin typeface="Times New Roman" pitchFamily="18" charset="0"/>
        </a:defRPr>
      </a:lvl4pPr>
      <a:lvl5pPr algn="l" rtl="0" eaLnBrk="1" fontAlgn="base" hangingPunct="1">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ctrTitle"/>
          </p:nvPr>
        </p:nvSpPr>
        <p:spPr>
          <a:xfrm>
            <a:off x="0" y="1066800"/>
            <a:ext cx="8991600" cy="1828800"/>
          </a:xfrm>
        </p:spPr>
        <p:txBody>
          <a:bodyPr/>
          <a:lstStyle/>
          <a:p>
            <a:pPr eaLnBrk="1" hangingPunct="1">
              <a:defRPr/>
            </a:pPr>
            <a:r>
              <a:rPr lang="en-US" sz="2800" dirty="0" smtClean="0">
                <a:solidFill>
                  <a:schemeClr val="tx1"/>
                </a:solidFill>
                <a:latin typeface="Arial" charset="0"/>
              </a:rPr>
              <a:t>Church Sunday School </a:t>
            </a:r>
            <a:r>
              <a:rPr lang="en-US" sz="4800" dirty="0" smtClean="0"/>
              <a:t/>
            </a:r>
            <a:br>
              <a:rPr lang="en-US" sz="4800" dirty="0" smtClean="0"/>
            </a:br>
            <a:r>
              <a:rPr lang="en-US" sz="4800" dirty="0" smtClean="0"/>
              <a:t>    </a:t>
            </a:r>
            <a:r>
              <a:rPr lang="en-US" sz="6600" dirty="0" smtClean="0"/>
              <a:t>Care Group Ministry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5139580"/>
            <a:ext cx="1709871" cy="171842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105400"/>
            <a:ext cx="595153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389" y="2743200"/>
            <a:ext cx="2366011" cy="205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타원 34"/>
          <p:cNvSpPr/>
          <p:nvPr/>
        </p:nvSpPr>
        <p:spPr>
          <a:xfrm>
            <a:off x="4343400" y="3357265"/>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a:cs typeface="Arial" pitchFamily="34" charset="0"/>
            </a:endParaRPr>
          </a:p>
        </p:txBody>
      </p:sp>
      <p:sp>
        <p:nvSpPr>
          <p:cNvPr id="15" name="타원 36"/>
          <p:cNvSpPr/>
          <p:nvPr/>
        </p:nvSpPr>
        <p:spPr>
          <a:xfrm>
            <a:off x="4192571" y="41910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a:cs typeface="Arial" pitchFamily="34" charset="0"/>
            </a:endParaRPr>
          </a:p>
        </p:txBody>
      </p:sp>
      <p:sp>
        <p:nvSpPr>
          <p:cNvPr id="17" name="타원 37"/>
          <p:cNvSpPr/>
          <p:nvPr/>
        </p:nvSpPr>
        <p:spPr>
          <a:xfrm>
            <a:off x="904875" y="2322512"/>
            <a:ext cx="2667000" cy="2667000"/>
          </a:xfrm>
          <a:prstGeom prst="ellipse">
            <a:avLst/>
          </a:prstGeom>
          <a:gradFill>
            <a:gsLst>
              <a:gs pos="5000">
                <a:schemeClr val="accent1">
                  <a:lumMod val="20000"/>
                  <a:lumOff val="80000"/>
                </a:schemeClr>
              </a:gs>
              <a:gs pos="15000">
                <a:schemeClr val="accent1">
                  <a:lumMod val="60000"/>
                  <a:lumOff val="40000"/>
                </a:schemeClr>
              </a:gs>
              <a:gs pos="50000">
                <a:schemeClr val="accent1">
                  <a:lumMod val="75000"/>
                </a:schemeClr>
              </a:gs>
              <a:gs pos="78000">
                <a:schemeClr val="accent1"/>
              </a:gs>
              <a:gs pos="95000">
                <a:schemeClr val="accent1">
                  <a:lumMod val="20000"/>
                  <a:lumOff val="80000"/>
                </a:schemeClr>
              </a:gs>
            </a:gsLst>
            <a:lin ang="5400000" scaled="0"/>
          </a:gradFill>
          <a:ln cmpd="db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1">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altLang="ko-KR" sz="2400" dirty="0">
                <a:solidFill>
                  <a:schemeClr val="bg1"/>
                </a:solidFill>
                <a:cs typeface="Arial" pitchFamily="34" charset="0"/>
              </a:rPr>
              <a:t>COMPANY</a:t>
            </a:r>
          </a:p>
          <a:p>
            <a:pPr algn="ctr">
              <a:defRPr/>
            </a:pPr>
            <a:r>
              <a:rPr lang="en-US" altLang="ko-KR" sz="3000" b="1" dirty="0">
                <a:solidFill>
                  <a:schemeClr val="bg1"/>
                </a:solidFill>
                <a:cs typeface="Arial" pitchFamily="34" charset="0"/>
              </a:rPr>
              <a:t>L/O/G/O</a:t>
            </a:r>
            <a:endParaRPr lang="ko-KR" altLang="en-US" sz="3000" b="1" dirty="0">
              <a:solidFill>
                <a:schemeClr val="bg1"/>
              </a:solidFill>
              <a:cs typeface="Arial" pitchFamily="34" charset="0"/>
            </a:endParaRPr>
          </a:p>
        </p:txBody>
      </p:sp>
      <p:sp>
        <p:nvSpPr>
          <p:cNvPr id="19" name="타원 78"/>
          <p:cNvSpPr/>
          <p:nvPr/>
        </p:nvSpPr>
        <p:spPr>
          <a:xfrm flipH="1">
            <a:off x="3648075" y="4913312"/>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a:cs typeface="Arial" pitchFamily="34" charset="0"/>
            </a:endParaRPr>
          </a:p>
        </p:txBody>
      </p:sp>
      <p:sp>
        <p:nvSpPr>
          <p:cNvPr id="20" name="타원 91"/>
          <p:cNvSpPr/>
          <p:nvPr/>
        </p:nvSpPr>
        <p:spPr>
          <a:xfrm>
            <a:off x="3568700" y="1938337"/>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a:cs typeface="Arial" pitchFamily="34" charset="0"/>
            </a:endParaRPr>
          </a:p>
        </p:txBody>
      </p:sp>
      <p:sp>
        <p:nvSpPr>
          <p:cNvPr id="24582" name="TextBox 20"/>
          <p:cNvSpPr txBox="1">
            <a:spLocks noChangeArrowheads="1"/>
          </p:cNvSpPr>
          <p:nvPr/>
        </p:nvSpPr>
        <p:spPr bwMode="auto">
          <a:xfrm>
            <a:off x="4267200" y="1905000"/>
            <a:ext cx="3609975" cy="366713"/>
          </a:xfrm>
          <a:prstGeom prst="rect">
            <a:avLst/>
          </a:prstGeom>
          <a:noFill/>
          <a:ln w="9525">
            <a:noFill/>
            <a:miter lim="800000"/>
            <a:headEnd/>
            <a:tailEnd/>
          </a:ln>
        </p:spPr>
        <p:txBody>
          <a:bodyPr>
            <a:spAutoFit/>
          </a:bodyPr>
          <a:lstStyle/>
          <a:p>
            <a:r>
              <a:rPr lang="en-US" b="1" dirty="0" smtClean="0"/>
              <a:t>Be committed to prayer</a:t>
            </a:r>
            <a:endParaRPr lang="en-US" b="1" dirty="0"/>
          </a:p>
        </p:txBody>
      </p:sp>
      <p:sp>
        <p:nvSpPr>
          <p:cNvPr id="24583" name="TextBox 22"/>
          <p:cNvSpPr txBox="1">
            <a:spLocks noChangeArrowheads="1"/>
          </p:cNvSpPr>
          <p:nvPr/>
        </p:nvSpPr>
        <p:spPr bwMode="auto">
          <a:xfrm>
            <a:off x="4267200" y="4953000"/>
            <a:ext cx="4572000" cy="366713"/>
          </a:xfrm>
          <a:prstGeom prst="rect">
            <a:avLst/>
          </a:prstGeom>
          <a:noFill/>
          <a:ln w="9525">
            <a:noFill/>
            <a:miter lim="800000"/>
            <a:headEnd/>
            <a:tailEnd/>
          </a:ln>
        </p:spPr>
        <p:txBody>
          <a:bodyPr>
            <a:spAutoFit/>
          </a:bodyPr>
          <a:lstStyle/>
          <a:p>
            <a:r>
              <a:rPr lang="en-US" b="1" dirty="0" smtClean="0"/>
              <a:t>Be a positive an energetic person  </a:t>
            </a:r>
            <a:endParaRPr lang="en-US" b="1" dirty="0"/>
          </a:p>
        </p:txBody>
      </p:sp>
      <p:sp>
        <p:nvSpPr>
          <p:cNvPr id="24584" name="TextBox 23"/>
          <p:cNvSpPr txBox="1">
            <a:spLocks noChangeArrowheads="1"/>
          </p:cNvSpPr>
          <p:nvPr/>
        </p:nvSpPr>
        <p:spPr bwMode="auto">
          <a:xfrm>
            <a:off x="4895939" y="2600563"/>
            <a:ext cx="3914775" cy="369332"/>
          </a:xfrm>
          <a:prstGeom prst="rect">
            <a:avLst/>
          </a:prstGeom>
          <a:noFill/>
          <a:ln w="9525">
            <a:noFill/>
            <a:miter lim="800000"/>
            <a:headEnd/>
            <a:tailEnd/>
          </a:ln>
        </p:spPr>
        <p:txBody>
          <a:bodyPr wrap="square">
            <a:spAutoFit/>
          </a:bodyPr>
          <a:lstStyle/>
          <a:p>
            <a:r>
              <a:rPr lang="en-US" b="1" dirty="0" smtClean="0"/>
              <a:t>Be faithful in church attendance </a:t>
            </a:r>
            <a:endParaRPr lang="en-US" b="1" dirty="0"/>
          </a:p>
        </p:txBody>
      </p:sp>
      <p:sp>
        <p:nvSpPr>
          <p:cNvPr id="24585" name="TextBox 24"/>
          <p:cNvSpPr txBox="1">
            <a:spLocks noChangeArrowheads="1"/>
          </p:cNvSpPr>
          <p:nvPr/>
        </p:nvSpPr>
        <p:spPr bwMode="auto">
          <a:xfrm>
            <a:off x="4953000" y="3352800"/>
            <a:ext cx="3962400" cy="366713"/>
          </a:xfrm>
          <a:prstGeom prst="rect">
            <a:avLst/>
          </a:prstGeom>
          <a:noFill/>
          <a:ln w="9525">
            <a:noFill/>
            <a:miter lim="800000"/>
            <a:headEnd/>
            <a:tailEnd/>
          </a:ln>
        </p:spPr>
        <p:txBody>
          <a:bodyPr>
            <a:spAutoFit/>
          </a:bodyPr>
          <a:lstStyle/>
          <a:p>
            <a:r>
              <a:rPr lang="en-US" b="1" dirty="0" smtClean="0"/>
              <a:t>Be available to serve </a:t>
            </a:r>
            <a:endParaRPr lang="en-US" b="1" dirty="0"/>
          </a:p>
        </p:txBody>
      </p:sp>
      <p:sp>
        <p:nvSpPr>
          <p:cNvPr id="24586" name="TextBox 25"/>
          <p:cNvSpPr txBox="1">
            <a:spLocks noChangeArrowheads="1"/>
          </p:cNvSpPr>
          <p:nvPr/>
        </p:nvSpPr>
        <p:spPr bwMode="auto">
          <a:xfrm>
            <a:off x="4848225" y="4191000"/>
            <a:ext cx="3609975" cy="366713"/>
          </a:xfrm>
          <a:prstGeom prst="rect">
            <a:avLst/>
          </a:prstGeom>
          <a:noFill/>
          <a:ln w="9525">
            <a:noFill/>
            <a:miter lim="800000"/>
            <a:headEnd/>
            <a:tailEnd/>
          </a:ln>
        </p:spPr>
        <p:txBody>
          <a:bodyPr>
            <a:spAutoFit/>
          </a:bodyPr>
          <a:lstStyle/>
          <a:p>
            <a:r>
              <a:rPr lang="en-US" b="1" dirty="0" smtClean="0"/>
              <a:t>Be a care giver when needed</a:t>
            </a:r>
            <a:endParaRPr lang="en-US" b="1" dirty="0"/>
          </a:p>
        </p:txBody>
      </p:sp>
      <p:sp>
        <p:nvSpPr>
          <p:cNvPr id="24587" name="Title 27"/>
          <p:cNvSpPr>
            <a:spLocks noGrp="1"/>
          </p:cNvSpPr>
          <p:nvPr>
            <p:ph type="title"/>
          </p:nvPr>
        </p:nvSpPr>
        <p:spPr>
          <a:xfrm>
            <a:off x="457200" y="228600"/>
            <a:ext cx="8001000" cy="762000"/>
          </a:xfrm>
        </p:spPr>
        <p:txBody>
          <a:bodyPr/>
          <a:lstStyle/>
          <a:p>
            <a:pPr algn="ctr" eaLnBrk="1" hangingPunct="1"/>
            <a:r>
              <a:rPr lang="en-US" sz="4400" dirty="0" smtClean="0">
                <a:solidFill>
                  <a:schemeClr val="tx1"/>
                </a:solidFill>
              </a:rPr>
              <a:t>Spiritual Growth Objectives</a:t>
            </a:r>
            <a:endParaRPr lang="en-US" sz="4400" dirty="0" smtClean="0"/>
          </a:p>
        </p:txBody>
      </p:sp>
      <p:sp>
        <p:nvSpPr>
          <p:cNvPr id="30" name="타원 38"/>
          <p:cNvSpPr/>
          <p:nvPr/>
        </p:nvSpPr>
        <p:spPr>
          <a:xfrm>
            <a:off x="4191000" y="254003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a:cs typeface="Arial" pitchFamily="34" charset="0"/>
            </a:endParaRPr>
          </a:p>
        </p:txBody>
      </p:sp>
      <p:sp>
        <p:nvSpPr>
          <p:cNvPr id="24589" name="Slide Number Placeholder 15"/>
          <p:cNvSpPr>
            <a:spLocks noGrp="1"/>
          </p:cNvSpPr>
          <p:nvPr>
            <p:ph type="sldNum" sz="quarter" idx="12"/>
          </p:nvPr>
        </p:nvSpPr>
        <p:spPr>
          <a:noFill/>
        </p:spPr>
        <p:txBody>
          <a:bodyPr/>
          <a:lstStyle/>
          <a:p>
            <a:fld id="{71B8B888-D6B2-4D87-8912-99D1590964B2}" type="slidenum">
              <a:rPr lang="en-US" smtClean="0">
                <a:cs typeface="Arial" charset="0"/>
              </a:rPr>
              <a:pPr/>
              <a:t>10</a:t>
            </a:fld>
            <a:endParaRPr lang="en-US" smtClean="0">
              <a:cs typeface="Arial" charset="0"/>
            </a:endParaRPr>
          </a:p>
        </p:txBody>
      </p:sp>
      <p:sp>
        <p:nvSpPr>
          <p:cNvPr id="2" name="타원 78"/>
          <p:cNvSpPr/>
          <p:nvPr/>
        </p:nvSpPr>
        <p:spPr>
          <a:xfrm flipH="1">
            <a:off x="2886075" y="1408112"/>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a:cs typeface="Arial" pitchFamily="34" charset="0"/>
            </a:endParaRPr>
          </a:p>
        </p:txBody>
      </p:sp>
      <p:sp>
        <p:nvSpPr>
          <p:cNvPr id="3" name="타원 91"/>
          <p:cNvSpPr/>
          <p:nvPr/>
        </p:nvSpPr>
        <p:spPr>
          <a:xfrm>
            <a:off x="3035300" y="5519737"/>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a:cs typeface="Arial" pitchFamily="34" charset="0"/>
            </a:endParaRPr>
          </a:p>
        </p:txBody>
      </p:sp>
      <p:sp>
        <p:nvSpPr>
          <p:cNvPr id="24592" name="Rectangle 19"/>
          <p:cNvSpPr>
            <a:spLocks noChangeArrowheads="1"/>
          </p:cNvSpPr>
          <p:nvPr/>
        </p:nvSpPr>
        <p:spPr bwMode="auto">
          <a:xfrm>
            <a:off x="3505200" y="1385888"/>
            <a:ext cx="4038600" cy="366712"/>
          </a:xfrm>
          <a:prstGeom prst="rect">
            <a:avLst/>
          </a:prstGeom>
          <a:noFill/>
          <a:ln w="9525">
            <a:noFill/>
            <a:miter lim="800000"/>
            <a:headEnd/>
            <a:tailEnd/>
          </a:ln>
        </p:spPr>
        <p:txBody>
          <a:bodyPr>
            <a:spAutoFit/>
          </a:bodyPr>
          <a:lstStyle/>
          <a:p>
            <a:r>
              <a:rPr lang="en-US" b="1" dirty="0" smtClean="0"/>
              <a:t>Be a Christian example</a:t>
            </a:r>
            <a:endParaRPr lang="en-US" b="1" dirty="0"/>
          </a:p>
        </p:txBody>
      </p:sp>
      <p:sp>
        <p:nvSpPr>
          <p:cNvPr id="24593" name="TextBox 23"/>
          <p:cNvSpPr txBox="1">
            <a:spLocks noChangeArrowheads="1"/>
          </p:cNvSpPr>
          <p:nvPr/>
        </p:nvSpPr>
        <p:spPr bwMode="auto">
          <a:xfrm>
            <a:off x="3657600" y="5562600"/>
            <a:ext cx="5029200" cy="369332"/>
          </a:xfrm>
          <a:prstGeom prst="rect">
            <a:avLst/>
          </a:prstGeom>
          <a:noFill/>
          <a:ln w="9525">
            <a:noFill/>
            <a:miter lim="800000"/>
            <a:headEnd/>
            <a:tailEnd/>
          </a:ln>
        </p:spPr>
        <p:txBody>
          <a:bodyPr wrap="square">
            <a:spAutoFit/>
          </a:bodyPr>
          <a:lstStyle/>
          <a:p>
            <a:r>
              <a:rPr lang="en-US" b="1" dirty="0" smtClean="0"/>
              <a:t>Be a leader and an example of faith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08" y="2420218"/>
            <a:ext cx="3491934" cy="30364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3"/>
          <p:cNvSpPr>
            <a:spLocks noChangeArrowheads="1" noChangeShapeType="1" noTextEdit="1"/>
          </p:cNvSpPr>
          <p:nvPr/>
        </p:nvSpPr>
        <p:spPr bwMode="gray">
          <a:xfrm>
            <a:off x="990600" y="304800"/>
            <a:ext cx="8077200" cy="2819400"/>
          </a:xfrm>
          <a:prstGeom prst="rect">
            <a:avLst/>
          </a:prstGeom>
        </p:spPr>
        <p:txBody>
          <a:bodyPr wrap="none" fromWordArt="1">
            <a:prstTxWarp prst="textDeflate">
              <a:avLst>
                <a:gd name="adj" fmla="val 0"/>
              </a:avLst>
            </a:prstTxWarp>
          </a:bodyPr>
          <a:lstStyle/>
          <a:p>
            <a:pPr algn="ctr"/>
            <a:r>
              <a:rPr lang="en-US" sz="5400" b="1" i="1" kern="10" dirty="0">
                <a:ln w="28575">
                  <a:solidFill>
                    <a:schemeClr val="bg1"/>
                  </a:solidFill>
                  <a:round/>
                  <a:headEnd/>
                  <a:tailEnd/>
                </a:ln>
                <a:gradFill rotWithShape="1">
                  <a:gsLst>
                    <a:gs pos="0">
                      <a:schemeClr val="accent1"/>
                    </a:gs>
                    <a:gs pos="100000">
                      <a:srgbClr val="B9D952"/>
                    </a:gs>
                  </a:gsLst>
                  <a:lin ang="5400000" scaled="1"/>
                </a:gradFill>
                <a:effectLst>
                  <a:outerShdw dist="63500" dir="3187806" algn="ctr" rotWithShape="0">
                    <a:schemeClr val="tx1">
                      <a:alpha val="50000"/>
                    </a:schemeClr>
                  </a:outerShdw>
                </a:effectLst>
                <a:latin typeface="Verdana"/>
                <a:ea typeface="Verdana"/>
                <a:cs typeface="Verdana"/>
              </a:rPr>
              <a:t>Thank You </a:t>
            </a:r>
            <a:endParaRPr lang="en-US" sz="5400" b="1" i="1" kern="10" dirty="0" smtClean="0">
              <a:ln w="28575">
                <a:solidFill>
                  <a:schemeClr val="bg1"/>
                </a:solidFill>
                <a:round/>
                <a:headEnd/>
                <a:tailEnd/>
              </a:ln>
              <a:gradFill rotWithShape="1">
                <a:gsLst>
                  <a:gs pos="0">
                    <a:schemeClr val="accent1"/>
                  </a:gs>
                  <a:gs pos="100000">
                    <a:srgbClr val="B9D952"/>
                  </a:gs>
                </a:gsLst>
                <a:lin ang="5400000" scaled="1"/>
              </a:gradFill>
              <a:effectLst>
                <a:outerShdw dist="63500" dir="3187806" algn="ctr" rotWithShape="0">
                  <a:schemeClr val="tx1">
                    <a:alpha val="50000"/>
                  </a:schemeClr>
                </a:outerShdw>
              </a:effectLst>
              <a:latin typeface="Verdana"/>
              <a:ea typeface="Verdana"/>
              <a:cs typeface="Verdana"/>
            </a:endParaRPr>
          </a:p>
          <a:p>
            <a:pPr algn="ctr"/>
            <a:r>
              <a:rPr lang="en-US" sz="5400" b="1" i="1" kern="10" dirty="0" smtClean="0">
                <a:ln w="28575">
                  <a:solidFill>
                    <a:schemeClr val="bg1"/>
                  </a:solidFill>
                  <a:round/>
                  <a:headEnd/>
                  <a:tailEnd/>
                </a:ln>
                <a:gradFill rotWithShape="1">
                  <a:gsLst>
                    <a:gs pos="0">
                      <a:schemeClr val="accent1"/>
                    </a:gs>
                    <a:gs pos="100000">
                      <a:srgbClr val="B9D952"/>
                    </a:gs>
                  </a:gsLst>
                  <a:lin ang="5400000" scaled="1"/>
                </a:gradFill>
                <a:effectLst>
                  <a:outerShdw dist="63500" dir="3187806" algn="ctr" rotWithShape="0">
                    <a:schemeClr val="tx1">
                      <a:alpha val="50000"/>
                    </a:schemeClr>
                  </a:outerShdw>
                </a:effectLst>
                <a:latin typeface="Verdana"/>
                <a:ea typeface="Verdana"/>
                <a:cs typeface="Verdana"/>
              </a:rPr>
              <a:t>and </a:t>
            </a:r>
          </a:p>
          <a:p>
            <a:pPr algn="ctr"/>
            <a:r>
              <a:rPr lang="en-US" sz="5400" b="1" i="1" kern="10" dirty="0" smtClean="0">
                <a:ln w="28575">
                  <a:solidFill>
                    <a:schemeClr val="bg1"/>
                  </a:solidFill>
                  <a:round/>
                  <a:headEnd/>
                  <a:tailEnd/>
                </a:ln>
                <a:gradFill rotWithShape="1">
                  <a:gsLst>
                    <a:gs pos="0">
                      <a:schemeClr val="accent1"/>
                    </a:gs>
                    <a:gs pos="100000">
                      <a:srgbClr val="B9D952"/>
                    </a:gs>
                  </a:gsLst>
                  <a:lin ang="5400000" scaled="1"/>
                </a:gradFill>
                <a:effectLst>
                  <a:outerShdw dist="63500" dir="3187806" algn="ctr" rotWithShape="0">
                    <a:schemeClr val="tx1">
                      <a:alpha val="50000"/>
                    </a:schemeClr>
                  </a:outerShdw>
                </a:effectLst>
                <a:latin typeface="Verdana"/>
                <a:ea typeface="Verdana"/>
                <a:cs typeface="Verdana"/>
              </a:rPr>
              <a:t>may God Bless </a:t>
            </a:r>
          </a:p>
          <a:p>
            <a:pPr algn="ctr"/>
            <a:r>
              <a:rPr lang="en-US" sz="5400" b="1" i="1" kern="10" dirty="0" smtClean="0">
                <a:ln w="28575">
                  <a:solidFill>
                    <a:schemeClr val="bg1"/>
                  </a:solidFill>
                  <a:round/>
                  <a:headEnd/>
                  <a:tailEnd/>
                </a:ln>
                <a:gradFill rotWithShape="1">
                  <a:gsLst>
                    <a:gs pos="0">
                      <a:schemeClr val="accent1"/>
                    </a:gs>
                    <a:gs pos="100000">
                      <a:srgbClr val="B9D952"/>
                    </a:gs>
                  </a:gsLst>
                  <a:lin ang="5400000" scaled="1"/>
                </a:gradFill>
                <a:effectLst>
                  <a:outerShdw dist="63500" dir="3187806" algn="ctr" rotWithShape="0">
                    <a:schemeClr val="tx1">
                      <a:alpha val="50000"/>
                    </a:schemeClr>
                  </a:outerShdw>
                </a:effectLst>
                <a:latin typeface="Verdana"/>
                <a:ea typeface="Verdana"/>
                <a:cs typeface="Verdana"/>
              </a:rPr>
              <a:t>You and your Church!</a:t>
            </a:r>
            <a:endParaRPr lang="en-US" sz="5400" b="1" i="1" kern="10" dirty="0">
              <a:ln w="28575">
                <a:solidFill>
                  <a:schemeClr val="bg1"/>
                </a:solidFill>
                <a:round/>
                <a:headEnd/>
                <a:tailEnd/>
              </a:ln>
              <a:gradFill rotWithShape="1">
                <a:gsLst>
                  <a:gs pos="0">
                    <a:schemeClr val="accent1"/>
                  </a:gs>
                  <a:gs pos="100000">
                    <a:srgbClr val="B9D952"/>
                  </a:gs>
                </a:gsLst>
                <a:lin ang="5400000" scaled="1"/>
              </a:gradFill>
              <a:effectLst>
                <a:outerShdw dist="63500" dir="3187806" algn="ctr" rotWithShape="0">
                  <a:schemeClr val="tx1">
                    <a:alpha val="50000"/>
                  </a:schemeClr>
                </a:outerShdw>
              </a:effectLst>
              <a:latin typeface="Verdana"/>
              <a:ea typeface="Verdana"/>
              <a:cs typeface="Verdana"/>
            </a:endParaRPr>
          </a:p>
        </p:txBody>
      </p:sp>
      <p:sp>
        <p:nvSpPr>
          <p:cNvPr id="25602" name="Slide Number Placeholder 5"/>
          <p:cNvSpPr>
            <a:spLocks noGrp="1"/>
          </p:cNvSpPr>
          <p:nvPr>
            <p:ph type="sldNum" sz="quarter" idx="12"/>
          </p:nvPr>
        </p:nvSpPr>
        <p:spPr>
          <a:noFill/>
        </p:spPr>
        <p:txBody>
          <a:bodyPr/>
          <a:lstStyle/>
          <a:p>
            <a:fld id="{2769227A-8B52-4FB5-AD2D-AA771218AE44}" type="slidenum">
              <a:rPr lang="en-US" smtClean="0">
                <a:cs typeface="Arial" charset="0"/>
              </a:rPr>
              <a:pPr/>
              <a:t>11</a:t>
            </a:fld>
            <a:endParaRPr lang="en-US" smtClean="0">
              <a:cs typeface="Arial" charset="0"/>
            </a:endParaRPr>
          </a:p>
        </p:txBody>
      </p:sp>
      <p:sp>
        <p:nvSpPr>
          <p:cNvPr id="2" name="TextBox 1"/>
          <p:cNvSpPr txBox="1"/>
          <p:nvPr/>
        </p:nvSpPr>
        <p:spPr>
          <a:xfrm>
            <a:off x="1371600" y="3817203"/>
            <a:ext cx="6248400" cy="830997"/>
          </a:xfrm>
          <a:prstGeom prst="rect">
            <a:avLst/>
          </a:prstGeom>
          <a:noFill/>
        </p:spPr>
        <p:txBody>
          <a:bodyPr wrap="square" rtlCol="0">
            <a:spAutoFit/>
          </a:bodyPr>
          <a:lstStyle/>
          <a:p>
            <a:r>
              <a:rPr lang="en-US" sz="2400" dirty="0" smtClean="0">
                <a:solidFill>
                  <a:srgbClr val="FFFFFF"/>
                </a:solidFill>
              </a:rPr>
              <a:t>Mark 12: 31</a:t>
            </a:r>
          </a:p>
          <a:p>
            <a:r>
              <a:rPr lang="en-US" sz="2400" dirty="0" smtClean="0">
                <a:solidFill>
                  <a:srgbClr val="FFFFFF"/>
                </a:solidFill>
              </a:rPr>
              <a:t>‘You </a:t>
            </a:r>
            <a:r>
              <a:rPr lang="en-US" sz="2400" dirty="0">
                <a:solidFill>
                  <a:srgbClr val="FFFFFF"/>
                </a:solidFill>
              </a:rPr>
              <a:t>shall love your neighbor as yourself.’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2366011" cy="205740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1" y="5105400"/>
            <a:ext cx="595153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5139580"/>
            <a:ext cx="1709871" cy="17184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28771" y="417513"/>
            <a:ext cx="8001000" cy="609600"/>
          </a:xfrm>
        </p:spPr>
        <p:txBody>
          <a:bodyPr/>
          <a:lstStyle/>
          <a:p>
            <a:pPr eaLnBrk="1" hangingPunct="1"/>
            <a:r>
              <a:rPr lang="en-US" dirty="0" smtClean="0"/>
              <a:t> Class Care Group Ministry</a:t>
            </a:r>
            <a:endParaRPr lang="en-US" dirty="0" smtClean="0">
              <a:solidFill>
                <a:schemeClr val="accent1"/>
              </a:solidFill>
            </a:endParaRPr>
          </a:p>
        </p:txBody>
      </p:sp>
      <p:sp>
        <p:nvSpPr>
          <p:cNvPr id="17410"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en-US"/>
          </a:p>
        </p:txBody>
      </p:sp>
      <p:cxnSp>
        <p:nvCxnSpPr>
          <p:cNvPr id="38" name="직선 화살표 연결선 21"/>
          <p:cNvCxnSpPr/>
          <p:nvPr/>
        </p:nvCxnSpPr>
        <p:spPr>
          <a:xfrm rot="16200000" flipH="1">
            <a:off x="4426744" y="-318293"/>
            <a:ext cx="0" cy="4903788"/>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39" name="육각형 9"/>
          <p:cNvSpPr/>
          <p:nvPr/>
        </p:nvSpPr>
        <p:spPr>
          <a:xfrm>
            <a:off x="1681142" y="1524000"/>
            <a:ext cx="580077" cy="500066"/>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rgbClr val="000000"/>
                </a:solidFill>
                <a:latin typeface="Tahoma" pitchFamily="34" charset="0"/>
                <a:cs typeface="Tahoma" pitchFamily="34" charset="0"/>
              </a:rPr>
              <a:t>1</a:t>
            </a:r>
            <a:endParaRPr lang="ko-KR" altLang="en-US" dirty="0">
              <a:solidFill>
                <a:srgbClr val="000000"/>
              </a:solidFill>
              <a:latin typeface="Tahoma" pitchFamily="34" charset="0"/>
              <a:cs typeface="Tahoma" pitchFamily="34" charset="0"/>
            </a:endParaRPr>
          </a:p>
        </p:txBody>
      </p:sp>
      <p:cxnSp>
        <p:nvCxnSpPr>
          <p:cNvPr id="40" name="직선 화살표 연결선 30"/>
          <p:cNvCxnSpPr/>
          <p:nvPr/>
        </p:nvCxnSpPr>
        <p:spPr>
          <a:xfrm rot="16200000" flipH="1">
            <a:off x="4621213" y="1054100"/>
            <a:ext cx="1587" cy="4903787"/>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1" name="육각형 31"/>
          <p:cNvSpPr/>
          <p:nvPr/>
        </p:nvSpPr>
        <p:spPr>
          <a:xfrm>
            <a:off x="1714480" y="2318546"/>
            <a:ext cx="580077" cy="500066"/>
          </a:xfrm>
          <a:prstGeom prst="hexagon">
            <a:avLst/>
          </a:prstGeom>
          <a:gradFill flip="none" rotWithShape="1">
            <a:gsLst>
              <a:gs pos="31000">
                <a:schemeClr val="accent3"/>
              </a:gs>
              <a:gs pos="49000">
                <a:schemeClr val="accent3">
                  <a:lumMod val="60000"/>
                  <a:lumOff val="40000"/>
                </a:schemeClr>
              </a:gs>
              <a:gs pos="79000">
                <a:schemeClr val="accent3">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rgbClr val="000000"/>
                </a:solidFill>
                <a:latin typeface="Tahoma" pitchFamily="34" charset="0"/>
                <a:cs typeface="Tahoma" pitchFamily="34" charset="0"/>
              </a:rPr>
              <a:t>2</a:t>
            </a:r>
            <a:endParaRPr lang="ko-KR" altLang="en-US" dirty="0">
              <a:solidFill>
                <a:srgbClr val="000000"/>
              </a:solidFill>
              <a:latin typeface="Tahoma" pitchFamily="34" charset="0"/>
              <a:cs typeface="Tahoma" pitchFamily="34" charset="0"/>
            </a:endParaRPr>
          </a:p>
        </p:txBody>
      </p:sp>
      <p:cxnSp>
        <p:nvCxnSpPr>
          <p:cNvPr id="42" name="직선 화살표 연결선 34"/>
          <p:cNvCxnSpPr/>
          <p:nvPr/>
        </p:nvCxnSpPr>
        <p:spPr>
          <a:xfrm rot="16200000" flipH="1">
            <a:off x="4621213" y="444501"/>
            <a:ext cx="1588" cy="4903787"/>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3" name="육각형 35"/>
          <p:cNvSpPr/>
          <p:nvPr/>
        </p:nvSpPr>
        <p:spPr>
          <a:xfrm>
            <a:off x="1714480" y="3125932"/>
            <a:ext cx="580077" cy="500066"/>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rgbClr val="000000"/>
                </a:solidFill>
                <a:latin typeface="Tahoma" pitchFamily="34" charset="0"/>
                <a:cs typeface="Tahoma" pitchFamily="34" charset="0"/>
              </a:rPr>
              <a:t>3</a:t>
            </a:r>
            <a:endParaRPr lang="ko-KR" altLang="en-US" dirty="0">
              <a:solidFill>
                <a:srgbClr val="000000"/>
              </a:solidFill>
              <a:latin typeface="Tahoma" pitchFamily="34" charset="0"/>
              <a:cs typeface="Tahoma" pitchFamily="34" charset="0"/>
            </a:endParaRPr>
          </a:p>
        </p:txBody>
      </p:sp>
      <p:sp>
        <p:nvSpPr>
          <p:cNvPr id="17423" name="Rectangle 45"/>
          <p:cNvSpPr>
            <a:spLocks noChangeArrowheads="1"/>
          </p:cNvSpPr>
          <p:nvPr/>
        </p:nvSpPr>
        <p:spPr bwMode="auto">
          <a:xfrm>
            <a:off x="2362200" y="1688068"/>
            <a:ext cx="4724400" cy="369332"/>
          </a:xfrm>
          <a:prstGeom prst="rect">
            <a:avLst/>
          </a:prstGeom>
          <a:noFill/>
          <a:ln w="9525">
            <a:noFill/>
            <a:miter lim="800000"/>
            <a:headEnd/>
            <a:tailEnd/>
          </a:ln>
        </p:spPr>
        <p:txBody>
          <a:bodyPr>
            <a:spAutoFit/>
          </a:bodyPr>
          <a:lstStyle/>
          <a:p>
            <a:pPr algn="ctr"/>
            <a:r>
              <a:rPr lang="ko-KR" altLang="en-US" dirty="0" smtClean="0">
                <a:latin typeface="Tahoma" pitchFamily="34" charset="0"/>
                <a:ea typeface="Gulim" pitchFamily="34" charset="-127"/>
                <a:cs typeface="Tahoma" pitchFamily="34" charset="0"/>
              </a:rPr>
              <a:t>C</a:t>
            </a:r>
            <a:r>
              <a:rPr lang="en-US" altLang="ko-KR" dirty="0" smtClean="0">
                <a:latin typeface="Tahoma" pitchFamily="34" charset="0"/>
                <a:ea typeface="Gulim" pitchFamily="34" charset="-127"/>
                <a:cs typeface="Tahoma" pitchFamily="34" charset="0"/>
              </a:rPr>
              <a:t>lass </a:t>
            </a:r>
            <a:r>
              <a:rPr lang="en-US" altLang="ko-KR" dirty="0">
                <a:latin typeface="Tahoma" pitchFamily="34" charset="0"/>
                <a:ea typeface="Gulim" pitchFamily="34" charset="-127"/>
                <a:cs typeface="Tahoma" pitchFamily="34" charset="0"/>
              </a:rPr>
              <a:t>Care Group </a:t>
            </a:r>
            <a:r>
              <a:rPr lang="en-US" altLang="ko-KR" dirty="0" smtClean="0">
                <a:latin typeface="Tahoma" pitchFamily="34" charset="0"/>
                <a:ea typeface="Gulim" pitchFamily="34" charset="-127"/>
                <a:cs typeface="Tahoma" pitchFamily="34" charset="0"/>
              </a:rPr>
              <a:t>Director</a:t>
            </a:r>
            <a:r>
              <a:rPr lang="en-US" altLang="ko-KR" sz="1600" dirty="0" smtClean="0">
                <a:latin typeface="Tahoma" pitchFamily="34" charset="0"/>
                <a:ea typeface="Gulim" pitchFamily="34" charset="-127"/>
                <a:cs typeface="Tahoma" pitchFamily="34" charset="0"/>
              </a:rPr>
              <a:t>(s)</a:t>
            </a:r>
            <a:endParaRPr lang="en-US" altLang="ko-KR" sz="1600" dirty="0">
              <a:latin typeface="Tahoma" pitchFamily="34" charset="0"/>
              <a:ea typeface="Gulim" pitchFamily="34" charset="-127"/>
              <a:cs typeface="Tahoma" pitchFamily="34" charset="0"/>
            </a:endParaRPr>
          </a:p>
        </p:txBody>
      </p:sp>
      <p:sp>
        <p:nvSpPr>
          <p:cNvPr id="17424" name="Rectangle 46"/>
          <p:cNvSpPr>
            <a:spLocks noChangeArrowheads="1"/>
          </p:cNvSpPr>
          <p:nvPr/>
        </p:nvSpPr>
        <p:spPr bwMode="auto">
          <a:xfrm>
            <a:off x="2364456" y="2286007"/>
            <a:ext cx="4724400" cy="584775"/>
          </a:xfrm>
          <a:prstGeom prst="rect">
            <a:avLst/>
          </a:prstGeom>
          <a:noFill/>
          <a:ln w="9525">
            <a:noFill/>
            <a:miter lim="800000"/>
            <a:headEnd/>
            <a:tailEnd/>
          </a:ln>
        </p:spPr>
        <p:txBody>
          <a:bodyPr>
            <a:spAutoFit/>
          </a:bodyPr>
          <a:lstStyle/>
          <a:p>
            <a:pPr algn="ctr"/>
            <a:r>
              <a:rPr lang="ko-KR" altLang="en-US" dirty="0">
                <a:latin typeface="Tahoma" pitchFamily="34" charset="0"/>
                <a:ea typeface="Gulim" pitchFamily="34" charset="-127"/>
                <a:cs typeface="Tahoma" pitchFamily="34" charset="0"/>
              </a:rPr>
              <a:t>C</a:t>
            </a:r>
            <a:r>
              <a:rPr lang="en-US" altLang="ko-KR" dirty="0">
                <a:latin typeface="Tahoma" pitchFamily="34" charset="0"/>
                <a:ea typeface="Gulim" pitchFamily="34" charset="-127"/>
                <a:cs typeface="Tahoma" pitchFamily="34" charset="0"/>
              </a:rPr>
              <a:t>are Group </a:t>
            </a:r>
            <a:r>
              <a:rPr lang="en-US" altLang="ko-KR" dirty="0" smtClean="0">
                <a:latin typeface="Tahoma" pitchFamily="34" charset="0"/>
                <a:ea typeface="Gulim" pitchFamily="34" charset="-127"/>
                <a:cs typeface="Tahoma" pitchFamily="34" charset="0"/>
              </a:rPr>
              <a:t>Leaders</a:t>
            </a:r>
          </a:p>
          <a:p>
            <a:pPr algn="ctr"/>
            <a:r>
              <a:rPr lang="en-US" altLang="ko-KR" sz="1400" dirty="0" smtClean="0">
                <a:latin typeface="Tahoma" pitchFamily="34" charset="0"/>
                <a:ea typeface="Gulim" pitchFamily="34" charset="-127"/>
                <a:cs typeface="Tahoma" pitchFamily="34" charset="0"/>
              </a:rPr>
              <a:t>(One for every four to six </a:t>
            </a:r>
            <a:r>
              <a:rPr lang="en-US" altLang="ko-KR" sz="1400" dirty="0">
                <a:latin typeface="Tahoma" pitchFamily="34" charset="0"/>
                <a:ea typeface="Gulim" pitchFamily="34" charset="-127"/>
                <a:cs typeface="Tahoma" pitchFamily="34" charset="0"/>
              </a:rPr>
              <a:t>c</a:t>
            </a:r>
            <a:r>
              <a:rPr lang="en-US" altLang="ko-KR" sz="1400" dirty="0" smtClean="0">
                <a:latin typeface="Tahoma" pitchFamily="34" charset="0"/>
                <a:ea typeface="Gulim" pitchFamily="34" charset="-127"/>
                <a:cs typeface="Tahoma" pitchFamily="34" charset="0"/>
              </a:rPr>
              <a:t>lass Members)</a:t>
            </a:r>
            <a:endParaRPr lang="ko-KR" altLang="ko-KR" sz="1400" dirty="0">
              <a:latin typeface="Tahoma" pitchFamily="34" charset="0"/>
              <a:ea typeface="Gulim" pitchFamily="34" charset="-127"/>
              <a:cs typeface="Tahoma" pitchFamily="34" charset="0"/>
            </a:endParaRPr>
          </a:p>
        </p:txBody>
      </p:sp>
      <p:sp>
        <p:nvSpPr>
          <p:cNvPr id="17425" name="Rectangle 47"/>
          <p:cNvSpPr>
            <a:spLocks noChangeArrowheads="1"/>
          </p:cNvSpPr>
          <p:nvPr/>
        </p:nvSpPr>
        <p:spPr bwMode="auto">
          <a:xfrm>
            <a:off x="2362200" y="3154370"/>
            <a:ext cx="4724400" cy="366712"/>
          </a:xfrm>
          <a:prstGeom prst="rect">
            <a:avLst/>
          </a:prstGeom>
          <a:noFill/>
          <a:ln w="9525">
            <a:noFill/>
            <a:miter lim="800000"/>
            <a:headEnd/>
            <a:tailEnd/>
          </a:ln>
        </p:spPr>
        <p:txBody>
          <a:bodyPr>
            <a:spAutoFit/>
          </a:bodyPr>
          <a:lstStyle/>
          <a:p>
            <a:pPr algn="ctr"/>
            <a:r>
              <a:rPr lang="ko-KR" altLang="en-US" dirty="0" smtClean="0">
                <a:latin typeface="Tahoma" pitchFamily="34" charset="0"/>
                <a:ea typeface="Gulim" pitchFamily="34" charset="-127"/>
                <a:cs typeface="Tahoma" pitchFamily="34" charset="0"/>
              </a:rPr>
              <a:t>C</a:t>
            </a:r>
            <a:r>
              <a:rPr lang="en-US" altLang="ko-KR" dirty="0" smtClean="0">
                <a:latin typeface="Tahoma" pitchFamily="34" charset="0"/>
                <a:ea typeface="Gulim" pitchFamily="34" charset="-127"/>
                <a:cs typeface="Tahoma" pitchFamily="34" charset="0"/>
              </a:rPr>
              <a:t>lass </a:t>
            </a:r>
            <a:r>
              <a:rPr lang="en-US" altLang="ko-KR" dirty="0">
                <a:latin typeface="Tahoma" pitchFamily="34" charset="0"/>
                <a:ea typeface="Gulim" pitchFamily="34" charset="-127"/>
                <a:cs typeface="Tahoma" pitchFamily="34" charset="0"/>
              </a:rPr>
              <a:t>Members</a:t>
            </a:r>
            <a:endParaRPr lang="ko-KR" altLang="ko-KR" dirty="0">
              <a:latin typeface="Tahoma" pitchFamily="34" charset="0"/>
              <a:ea typeface="Gulim" pitchFamily="34" charset="-127"/>
              <a:cs typeface="Tahoma" pitchFamily="34" charset="0"/>
            </a:endParaRPr>
          </a:p>
        </p:txBody>
      </p:sp>
      <p:sp>
        <p:nvSpPr>
          <p:cNvPr id="17426" name="Rectangle 48"/>
          <p:cNvSpPr>
            <a:spLocks noChangeArrowheads="1"/>
          </p:cNvSpPr>
          <p:nvPr/>
        </p:nvSpPr>
        <p:spPr bwMode="auto">
          <a:xfrm>
            <a:off x="685800" y="3933825"/>
            <a:ext cx="8229600" cy="1569660"/>
          </a:xfrm>
          <a:prstGeom prst="rect">
            <a:avLst/>
          </a:prstGeom>
          <a:noFill/>
          <a:ln w="9525">
            <a:noFill/>
            <a:miter lim="800000"/>
            <a:headEnd/>
            <a:tailEnd/>
          </a:ln>
        </p:spPr>
        <p:txBody>
          <a:bodyPr>
            <a:spAutoFit/>
          </a:bodyPr>
          <a:lstStyle/>
          <a:p>
            <a:pPr algn="ctr"/>
            <a:r>
              <a:rPr lang="en-US" altLang="ko-KR" sz="2400" dirty="0">
                <a:ea typeface="Gulim" pitchFamily="34" charset="-127"/>
              </a:rPr>
              <a:t>“A </a:t>
            </a:r>
            <a:r>
              <a:rPr lang="en-US" altLang="ko-KR" sz="2400" dirty="0" smtClean="0">
                <a:ea typeface="Gulim" pitchFamily="34" charset="-127"/>
              </a:rPr>
              <a:t>Sunday School care </a:t>
            </a:r>
            <a:r>
              <a:rPr lang="en-US" altLang="ko-KR" sz="2400" dirty="0">
                <a:ea typeface="Gulim" pitchFamily="34" charset="-127"/>
              </a:rPr>
              <a:t>group ministry is simply a grouping of </a:t>
            </a:r>
            <a:r>
              <a:rPr lang="en-US" altLang="ko-KR" sz="2400" dirty="0" smtClean="0">
                <a:ea typeface="Gulim" pitchFamily="34" charset="-127"/>
              </a:rPr>
              <a:t>all enrolled class </a:t>
            </a:r>
            <a:r>
              <a:rPr lang="en-US" altLang="ko-KR" sz="2400" dirty="0">
                <a:ea typeface="Gulim" pitchFamily="34" charset="-127"/>
              </a:rPr>
              <a:t>members for the expressed purpose of making regular contacts for prayer, communication, and the discovery and meeting of needs.”</a:t>
            </a:r>
            <a:endParaRPr lang="ko-KR" altLang="ko-KR" sz="2400" dirty="0">
              <a:ea typeface="Gulim" pitchFamily="34" charset="-127"/>
            </a:endParaRPr>
          </a:p>
        </p:txBody>
      </p:sp>
      <p:sp>
        <p:nvSpPr>
          <p:cNvPr id="17427" name="Slide Number Placeholder 49"/>
          <p:cNvSpPr>
            <a:spLocks noGrp="1"/>
          </p:cNvSpPr>
          <p:nvPr>
            <p:ph type="sldNum" sz="quarter" idx="12"/>
          </p:nvPr>
        </p:nvSpPr>
        <p:spPr>
          <a:noFill/>
        </p:spPr>
        <p:txBody>
          <a:bodyPr/>
          <a:lstStyle/>
          <a:p>
            <a:fld id="{112FFFD2-FD0A-4060-9651-AFC30B7843F2}" type="slidenum">
              <a:rPr lang="en-US" smtClean="0">
                <a:cs typeface="Arial" charset="0"/>
              </a:rPr>
              <a:pPr/>
              <a:t>2</a:t>
            </a:fld>
            <a:endParaRPr lang="en-US" smtClean="0">
              <a:cs typeface="Arial"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1600352" cy="13916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Class Care Group Director</a:t>
            </a:r>
          </a:p>
        </p:txBody>
      </p:sp>
      <p:sp>
        <p:nvSpPr>
          <p:cNvPr id="18434" name="Rectangle 3"/>
          <p:cNvSpPr>
            <a:spLocks noGrp="1" noChangeArrowheads="1"/>
          </p:cNvSpPr>
          <p:nvPr>
            <p:ph type="body" idx="1"/>
          </p:nvPr>
        </p:nvSpPr>
        <p:spPr>
          <a:xfrm>
            <a:off x="377268" y="1228725"/>
            <a:ext cx="8309532" cy="4791075"/>
          </a:xfrm>
        </p:spPr>
        <p:txBody>
          <a:bodyPr/>
          <a:lstStyle/>
          <a:p>
            <a:pPr>
              <a:lnSpc>
                <a:spcPct val="80000"/>
              </a:lnSpc>
            </a:pPr>
            <a:r>
              <a:rPr lang="en-US" sz="3300" dirty="0" smtClean="0"/>
              <a:t>A Care Group Director is the person responsible for seeing that every care group </a:t>
            </a:r>
            <a:r>
              <a:rPr lang="en-US" sz="3300" dirty="0"/>
              <a:t>leader is receiving ministry and </a:t>
            </a:r>
            <a:r>
              <a:rPr lang="en-US" sz="3300" dirty="0" smtClean="0"/>
              <a:t>encouragement. </a:t>
            </a:r>
            <a:r>
              <a:rPr lang="en-US" sz="3300" dirty="0" err="1" smtClean="0"/>
              <a:t>He/She</a:t>
            </a:r>
            <a:r>
              <a:rPr lang="en-US" sz="3300" dirty="0" smtClean="0"/>
              <a:t> also is responsible for verifying that care group leaders are contacting their care group members on a regular schedule.</a:t>
            </a:r>
            <a:r>
              <a:rPr lang="en-US" sz="2400" dirty="0" smtClean="0"/>
              <a:t>(At least once per month)</a:t>
            </a:r>
          </a:p>
          <a:p>
            <a:pPr>
              <a:lnSpc>
                <a:spcPct val="80000"/>
              </a:lnSpc>
            </a:pPr>
            <a:r>
              <a:rPr lang="en-US" sz="3300" dirty="0" smtClean="0"/>
              <a:t>In a large class the care group director may have several assistant care group directors to help in making contact with individual care group leaders. </a:t>
            </a:r>
          </a:p>
        </p:txBody>
      </p:sp>
      <p:sp>
        <p:nvSpPr>
          <p:cNvPr id="18435" name="Slide Number Placeholder 6"/>
          <p:cNvSpPr>
            <a:spLocks noGrp="1"/>
          </p:cNvSpPr>
          <p:nvPr>
            <p:ph type="sldNum" sz="quarter" idx="12"/>
          </p:nvPr>
        </p:nvSpPr>
        <p:spPr>
          <a:noFill/>
        </p:spPr>
        <p:txBody>
          <a:bodyPr/>
          <a:lstStyle/>
          <a:p>
            <a:fld id="{97E91D55-72CC-4F6B-A6EB-9AAEFFE60417}" type="slidenum">
              <a:rPr lang="en-US" smtClean="0">
                <a:cs typeface="Arial" charset="0"/>
              </a:rPr>
              <a:pPr/>
              <a:t>3</a:t>
            </a:fld>
            <a:endParaRPr lang="en-US" smtClean="0">
              <a:cs typeface="Arial" charset="0"/>
            </a:endParaRPr>
          </a:p>
        </p:txBody>
      </p:sp>
      <p:sp>
        <p:nvSpPr>
          <p:cNvPr id="39" name="육각형 9"/>
          <p:cNvSpPr/>
          <p:nvPr/>
        </p:nvSpPr>
        <p:spPr>
          <a:xfrm>
            <a:off x="82314" y="392085"/>
            <a:ext cx="589909" cy="572868"/>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rgbClr val="000000"/>
                </a:solidFill>
                <a:latin typeface="Tahoma" pitchFamily="34" charset="0"/>
                <a:cs typeface="Tahoma" pitchFamily="34" charset="0"/>
              </a:rPr>
              <a:t>1</a:t>
            </a:r>
            <a:endParaRPr lang="ko-KR" altLang="en-US" dirty="0">
              <a:solidFill>
                <a:srgbClr val="000000"/>
              </a:solidFill>
              <a:latin typeface="Tahoma" pitchFamily="34" charset="0"/>
              <a:cs typeface="Tahoma"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1600352" cy="13916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eaLnBrk="1" hangingPunct="1"/>
            <a:r>
              <a:rPr lang="en-US" dirty="0" smtClean="0"/>
              <a:t> Class Care Group Leader(s)</a:t>
            </a:r>
          </a:p>
        </p:txBody>
      </p:sp>
      <p:sp>
        <p:nvSpPr>
          <p:cNvPr id="19458" name="Rectangle 3"/>
          <p:cNvSpPr>
            <a:spLocks noGrp="1" noChangeArrowheads="1"/>
          </p:cNvSpPr>
          <p:nvPr>
            <p:ph type="body" idx="4294967295"/>
          </p:nvPr>
        </p:nvSpPr>
        <p:spPr>
          <a:xfrm>
            <a:off x="685800" y="771525"/>
            <a:ext cx="8153400" cy="4638675"/>
          </a:xfrm>
        </p:spPr>
        <p:txBody>
          <a:bodyPr/>
          <a:lstStyle/>
          <a:p>
            <a:pPr eaLnBrk="1" hangingPunct="1">
              <a:lnSpc>
                <a:spcPct val="80000"/>
              </a:lnSpc>
              <a:buFont typeface="Wingdings" pitchFamily="2" charset="2"/>
              <a:buNone/>
            </a:pPr>
            <a:endParaRPr lang="en-US" b="1" dirty="0" smtClean="0">
              <a:solidFill>
                <a:schemeClr val="tx2"/>
              </a:solidFill>
            </a:endParaRPr>
          </a:p>
          <a:p>
            <a:pPr eaLnBrk="1" hangingPunct="1">
              <a:lnSpc>
                <a:spcPct val="80000"/>
              </a:lnSpc>
            </a:pPr>
            <a:r>
              <a:rPr lang="en-US" sz="3200" dirty="0" smtClean="0"/>
              <a:t>The ministry’s structure is to provide one Care Group Leader for every four to six </a:t>
            </a:r>
            <a:r>
              <a:rPr lang="en-US" sz="3200" dirty="0"/>
              <a:t>c</a:t>
            </a:r>
            <a:r>
              <a:rPr lang="en-US" sz="3200" dirty="0" smtClean="0"/>
              <a:t>lass members. The Care Group Leader(s) work with the Care Group Director and Teacher to ensure that every member is contacted regularly including absentee contacts, crisis contacts, encouragement contacts, and class social event reminders. </a:t>
            </a:r>
            <a:r>
              <a:rPr lang="en-US" sz="3200" i="1" u="sng" dirty="0" smtClean="0"/>
              <a:t>Every class member is to be contacted at least once every month by a care group leader</a:t>
            </a:r>
            <a:r>
              <a:rPr lang="en-US" sz="3200" dirty="0" smtClean="0"/>
              <a:t>.</a:t>
            </a:r>
          </a:p>
        </p:txBody>
      </p:sp>
      <p:sp>
        <p:nvSpPr>
          <p:cNvPr id="19459" name="Slide Number Placeholder 6"/>
          <p:cNvSpPr txBox="1">
            <a:spLocks noGrp="1"/>
          </p:cNvSpPr>
          <p:nvPr/>
        </p:nvSpPr>
        <p:spPr bwMode="gray">
          <a:xfrm>
            <a:off x="4191000" y="6548438"/>
            <a:ext cx="838200" cy="261937"/>
          </a:xfrm>
          <a:prstGeom prst="rect">
            <a:avLst/>
          </a:prstGeom>
          <a:noFill/>
          <a:ln w="9525">
            <a:noFill/>
            <a:miter lim="800000"/>
            <a:headEnd/>
            <a:tailEnd/>
          </a:ln>
        </p:spPr>
        <p:txBody>
          <a:bodyPr/>
          <a:lstStyle/>
          <a:p>
            <a:pPr algn="ctr"/>
            <a:fld id="{C2BEB110-F8CE-4A7D-936C-FD0D7E49F175}" type="slidenum">
              <a:rPr lang="en-US" sz="1000">
                <a:solidFill>
                  <a:schemeClr val="bg1"/>
                </a:solidFill>
              </a:rPr>
              <a:pPr algn="ctr"/>
              <a:t>4</a:t>
            </a:fld>
            <a:endParaRPr lang="en-US" sz="1000">
              <a:solidFill>
                <a:schemeClr val="bg1"/>
              </a:solidFill>
            </a:endParaRPr>
          </a:p>
        </p:txBody>
      </p:sp>
      <p:sp>
        <p:nvSpPr>
          <p:cNvPr id="41" name="육각형 31"/>
          <p:cNvSpPr/>
          <p:nvPr/>
        </p:nvSpPr>
        <p:spPr>
          <a:xfrm>
            <a:off x="226483" y="391178"/>
            <a:ext cx="530917" cy="572869"/>
          </a:xfrm>
          <a:prstGeom prst="hexagon">
            <a:avLst/>
          </a:prstGeom>
          <a:gradFill flip="none" rotWithShape="1">
            <a:gsLst>
              <a:gs pos="31000">
                <a:schemeClr val="accent3"/>
              </a:gs>
              <a:gs pos="49000">
                <a:schemeClr val="accent3">
                  <a:lumMod val="60000"/>
                  <a:lumOff val="40000"/>
                </a:schemeClr>
              </a:gs>
              <a:gs pos="79000">
                <a:schemeClr val="accent3">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rgbClr val="000000"/>
                </a:solidFill>
                <a:latin typeface="Tahoma" pitchFamily="34" charset="0"/>
                <a:cs typeface="Tahoma" pitchFamily="34" charset="0"/>
              </a:rPr>
              <a:t>2</a:t>
            </a:r>
            <a:endParaRPr lang="ko-KR" altLang="en-US" dirty="0">
              <a:solidFill>
                <a:srgbClr val="000000"/>
              </a:solidFill>
              <a:latin typeface="Tahoma" pitchFamily="34" charset="0"/>
              <a:cs typeface="Tahoma"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1600352" cy="13916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pPr eaLnBrk="1" hangingPunct="1"/>
            <a:r>
              <a:rPr lang="en-US" dirty="0" smtClean="0"/>
              <a:t> Class Members</a:t>
            </a:r>
          </a:p>
        </p:txBody>
      </p:sp>
      <p:sp>
        <p:nvSpPr>
          <p:cNvPr id="20482" name="Rectangle 3"/>
          <p:cNvSpPr>
            <a:spLocks noGrp="1" noChangeArrowheads="1"/>
          </p:cNvSpPr>
          <p:nvPr>
            <p:ph type="body" idx="4294967295"/>
          </p:nvPr>
        </p:nvSpPr>
        <p:spPr>
          <a:xfrm>
            <a:off x="228600" y="1066801"/>
            <a:ext cx="8534400" cy="1981200"/>
          </a:xfrm>
        </p:spPr>
        <p:txBody>
          <a:bodyPr/>
          <a:lstStyle/>
          <a:p>
            <a:pPr eaLnBrk="1" hangingPunct="1">
              <a:lnSpc>
                <a:spcPct val="80000"/>
              </a:lnSpc>
              <a:buFont typeface="Wingdings" pitchFamily="2" charset="2"/>
              <a:buNone/>
            </a:pPr>
            <a:endParaRPr lang="en-US" b="1" dirty="0" smtClean="0">
              <a:solidFill>
                <a:schemeClr val="tx2"/>
              </a:solidFill>
            </a:endParaRPr>
          </a:p>
          <a:p>
            <a:pPr eaLnBrk="1" hangingPunct="1">
              <a:lnSpc>
                <a:spcPct val="80000"/>
              </a:lnSpc>
            </a:pPr>
            <a:r>
              <a:rPr lang="en-US" sz="3300" dirty="0" smtClean="0"/>
              <a:t>Class Members are any and all enrolled members. Those individuals that have committed or agreed to be included on the class’s current  enrollment list.</a:t>
            </a:r>
          </a:p>
          <a:p>
            <a:pPr marL="0" indent="0" eaLnBrk="1" hangingPunct="1">
              <a:lnSpc>
                <a:spcPct val="80000"/>
              </a:lnSpc>
              <a:buNone/>
            </a:pPr>
            <a:endParaRPr lang="en-US" sz="3300" dirty="0" smtClean="0"/>
          </a:p>
          <a:p>
            <a:pPr marL="0" indent="0" eaLnBrk="1" hangingPunct="1">
              <a:lnSpc>
                <a:spcPct val="80000"/>
              </a:lnSpc>
              <a:buNone/>
            </a:pPr>
            <a:endParaRPr lang="en-US" sz="3300" dirty="0" smtClean="0"/>
          </a:p>
        </p:txBody>
      </p:sp>
      <p:sp>
        <p:nvSpPr>
          <p:cNvPr id="20483" name="Slide Number Placeholder 6"/>
          <p:cNvSpPr txBox="1">
            <a:spLocks noGrp="1"/>
          </p:cNvSpPr>
          <p:nvPr/>
        </p:nvSpPr>
        <p:spPr bwMode="gray">
          <a:xfrm>
            <a:off x="4191000" y="6548438"/>
            <a:ext cx="838200" cy="261937"/>
          </a:xfrm>
          <a:prstGeom prst="rect">
            <a:avLst/>
          </a:prstGeom>
          <a:noFill/>
          <a:ln w="9525">
            <a:noFill/>
            <a:miter lim="800000"/>
            <a:headEnd/>
            <a:tailEnd/>
          </a:ln>
        </p:spPr>
        <p:txBody>
          <a:bodyPr/>
          <a:lstStyle/>
          <a:p>
            <a:pPr algn="ctr"/>
            <a:fld id="{7ACF4C90-95FB-4E22-92D6-C8E632E732D2}" type="slidenum">
              <a:rPr lang="en-US" sz="1000">
                <a:solidFill>
                  <a:schemeClr val="bg1"/>
                </a:solidFill>
              </a:rPr>
              <a:pPr algn="ctr"/>
              <a:t>5</a:t>
            </a:fld>
            <a:endParaRPr lang="en-US" sz="1000">
              <a:solidFill>
                <a:schemeClr val="bg1"/>
              </a:solidFill>
            </a:endParaRPr>
          </a:p>
        </p:txBody>
      </p:sp>
      <p:sp>
        <p:nvSpPr>
          <p:cNvPr id="43" name="육각형 35"/>
          <p:cNvSpPr/>
          <p:nvPr/>
        </p:nvSpPr>
        <p:spPr>
          <a:xfrm>
            <a:off x="90545" y="386991"/>
            <a:ext cx="648900" cy="574239"/>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rgbClr val="000000"/>
                </a:solidFill>
                <a:latin typeface="Tahoma" pitchFamily="34" charset="0"/>
                <a:cs typeface="Tahoma" pitchFamily="34" charset="0"/>
              </a:rPr>
              <a:t>3</a:t>
            </a:r>
            <a:endParaRPr lang="ko-KR" altLang="en-US" dirty="0">
              <a:solidFill>
                <a:srgbClr val="000000"/>
              </a:solidFill>
              <a:latin typeface="Tahoma" pitchFamily="34" charset="0"/>
              <a:cs typeface="Tahoma"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263" y="3228975"/>
            <a:ext cx="2895600" cy="34766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0"/>
            <a:ext cx="1600352" cy="1391610"/>
          </a:xfrm>
          <a:prstGeom prst="rect">
            <a:avLst/>
          </a:prstGeom>
        </p:spPr>
      </p:pic>
      <p:sp>
        <p:nvSpPr>
          <p:cNvPr id="3" name="TextBox 2"/>
          <p:cNvSpPr txBox="1"/>
          <p:nvPr/>
        </p:nvSpPr>
        <p:spPr>
          <a:xfrm>
            <a:off x="109772" y="3276600"/>
            <a:ext cx="2709627" cy="1477328"/>
          </a:xfrm>
          <a:prstGeom prst="rect">
            <a:avLst/>
          </a:prstGeom>
          <a:noFill/>
        </p:spPr>
        <p:txBody>
          <a:bodyPr wrap="square" rtlCol="0">
            <a:spAutoFit/>
          </a:bodyPr>
          <a:lstStyle/>
          <a:p>
            <a:r>
              <a:rPr lang="en-US" b="1" i="1" dirty="0" smtClean="0"/>
              <a:t>Note:</a:t>
            </a:r>
          </a:p>
          <a:p>
            <a:r>
              <a:rPr lang="en-US" dirty="0" smtClean="0"/>
              <a:t>Someone does not have to be a member of the church to be enrolled as a Class Members.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685800" y="381000"/>
            <a:ext cx="8382000" cy="609600"/>
          </a:xfrm>
        </p:spPr>
        <p:txBody>
          <a:bodyPr/>
          <a:lstStyle/>
          <a:p>
            <a:pPr eaLnBrk="1" hangingPunct="1"/>
            <a:r>
              <a:rPr lang="en-US" dirty="0" smtClean="0"/>
              <a:t> Care Group Ministry Goal</a:t>
            </a:r>
          </a:p>
        </p:txBody>
      </p:sp>
      <p:sp>
        <p:nvSpPr>
          <p:cNvPr id="20482" name="Rectangle 3"/>
          <p:cNvSpPr>
            <a:spLocks noGrp="1" noChangeArrowheads="1"/>
          </p:cNvSpPr>
          <p:nvPr>
            <p:ph type="body" idx="4294967295"/>
          </p:nvPr>
        </p:nvSpPr>
        <p:spPr>
          <a:xfrm>
            <a:off x="304800" y="914400"/>
            <a:ext cx="8610600" cy="3124200"/>
          </a:xfrm>
        </p:spPr>
        <p:txBody>
          <a:bodyPr/>
          <a:lstStyle/>
          <a:p>
            <a:pPr eaLnBrk="1" hangingPunct="1">
              <a:lnSpc>
                <a:spcPct val="80000"/>
              </a:lnSpc>
              <a:buFont typeface="Wingdings" pitchFamily="2" charset="2"/>
              <a:buNone/>
            </a:pPr>
            <a:endParaRPr lang="en-US" b="1" dirty="0" smtClean="0">
              <a:solidFill>
                <a:schemeClr val="tx2"/>
              </a:solidFill>
            </a:endParaRPr>
          </a:p>
          <a:p>
            <a:pPr>
              <a:lnSpc>
                <a:spcPct val="80000"/>
              </a:lnSpc>
            </a:pPr>
            <a:r>
              <a:rPr lang="en-US" sz="3300" dirty="0" smtClean="0"/>
              <a:t>To </a:t>
            </a:r>
            <a:r>
              <a:rPr lang="en-US" sz="3300" dirty="0"/>
              <a:t>develop </a:t>
            </a:r>
            <a:r>
              <a:rPr lang="en-US" sz="3300" dirty="0" smtClean="0"/>
              <a:t>a Great Commission driven class that is expressing Christ-like Love, Compassion, and Care for all people. </a:t>
            </a:r>
          </a:p>
          <a:p>
            <a:pPr marL="0" indent="0">
              <a:lnSpc>
                <a:spcPct val="80000"/>
              </a:lnSpc>
              <a:buNone/>
            </a:pPr>
            <a:r>
              <a:rPr lang="en-US" sz="3300" dirty="0" smtClean="0"/>
              <a:t> </a:t>
            </a:r>
            <a:endParaRPr lang="en-US" sz="3300" dirty="0"/>
          </a:p>
        </p:txBody>
      </p:sp>
      <p:sp>
        <p:nvSpPr>
          <p:cNvPr id="20483" name="Slide Number Placeholder 6"/>
          <p:cNvSpPr txBox="1">
            <a:spLocks noGrp="1"/>
          </p:cNvSpPr>
          <p:nvPr/>
        </p:nvSpPr>
        <p:spPr bwMode="gray">
          <a:xfrm>
            <a:off x="4191000" y="6548438"/>
            <a:ext cx="838200" cy="261937"/>
          </a:xfrm>
          <a:prstGeom prst="rect">
            <a:avLst/>
          </a:prstGeom>
          <a:noFill/>
          <a:ln w="9525">
            <a:noFill/>
            <a:miter lim="800000"/>
            <a:headEnd/>
            <a:tailEnd/>
          </a:ln>
        </p:spPr>
        <p:txBody>
          <a:bodyPr/>
          <a:lstStyle/>
          <a:p>
            <a:pPr algn="ctr"/>
            <a:fld id="{7ACF4C90-95FB-4E22-92D6-C8E632E732D2}" type="slidenum">
              <a:rPr lang="en-US" sz="1000">
                <a:solidFill>
                  <a:schemeClr val="bg1"/>
                </a:solidFill>
              </a:rPr>
              <a:pPr algn="ctr"/>
              <a:t>6</a:t>
            </a:fld>
            <a:endParaRPr lang="en-US" sz="1000">
              <a:solidFill>
                <a:schemeClr val="bg1"/>
              </a:solidFill>
            </a:endParaRPr>
          </a:p>
        </p:txBody>
      </p:sp>
      <p:sp>
        <p:nvSpPr>
          <p:cNvPr id="43" name="육각형 35"/>
          <p:cNvSpPr/>
          <p:nvPr/>
        </p:nvSpPr>
        <p:spPr>
          <a:xfrm>
            <a:off x="90545" y="386991"/>
            <a:ext cx="648900" cy="574239"/>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rgbClr val="000000"/>
                </a:solidFill>
                <a:latin typeface="Tahoma" pitchFamily="34" charset="0"/>
                <a:cs typeface="Tahoma" pitchFamily="34" charset="0"/>
              </a:rPr>
              <a:t>3</a:t>
            </a:r>
            <a:endParaRPr lang="ko-KR" altLang="en-US" dirty="0">
              <a:solidFill>
                <a:srgbClr val="000000"/>
              </a:solidFill>
              <a:latin typeface="Tahoma" pitchFamily="34" charset="0"/>
              <a:cs typeface="Tahoma"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819399"/>
            <a:ext cx="2667000" cy="231912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1600352" cy="1391610"/>
          </a:xfrm>
          <a:prstGeom prst="rect">
            <a:avLst/>
          </a:prstGeom>
        </p:spPr>
      </p:pic>
    </p:spTree>
    <p:extLst>
      <p:ext uri="{BB962C8B-B14F-4D97-AF65-F5344CB8AC3E}">
        <p14:creationId xmlns:p14="http://schemas.microsoft.com/office/powerpoint/2010/main" val="62725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2"/>
          <p:cNvGrpSpPr>
            <a:grpSpLocks/>
          </p:cNvGrpSpPr>
          <p:nvPr/>
        </p:nvGrpSpPr>
        <p:grpSpPr bwMode="auto">
          <a:xfrm>
            <a:off x="2459038" y="2603500"/>
            <a:ext cx="5224462" cy="2820988"/>
            <a:chOff x="1509" y="1643"/>
            <a:chExt cx="3867" cy="1777"/>
          </a:xfrm>
        </p:grpSpPr>
        <p:sp>
          <p:nvSpPr>
            <p:cNvPr id="21521" name="Line 3"/>
            <p:cNvSpPr>
              <a:spLocks noChangeShapeType="1"/>
            </p:cNvSpPr>
            <p:nvPr/>
          </p:nvSpPr>
          <p:spPr bwMode="auto">
            <a:xfrm>
              <a:off x="1509" y="2118"/>
              <a:ext cx="3867" cy="0"/>
            </a:xfrm>
            <a:prstGeom prst="line">
              <a:avLst/>
            </a:prstGeom>
            <a:noFill/>
            <a:ln w="3175" cap="rnd">
              <a:solidFill>
                <a:schemeClr val="tx1"/>
              </a:solidFill>
              <a:prstDash val="sysDot"/>
              <a:round/>
              <a:headEnd/>
              <a:tailEnd/>
            </a:ln>
          </p:spPr>
          <p:txBody>
            <a:bodyPr wrap="none" anchor="ctr"/>
            <a:lstStyle/>
            <a:p>
              <a:endParaRPr lang="en-US"/>
            </a:p>
          </p:txBody>
        </p:sp>
        <p:sp>
          <p:nvSpPr>
            <p:cNvPr id="21522" name="Line 4"/>
            <p:cNvSpPr>
              <a:spLocks noChangeShapeType="1"/>
            </p:cNvSpPr>
            <p:nvPr/>
          </p:nvSpPr>
          <p:spPr bwMode="auto">
            <a:xfrm>
              <a:off x="1509" y="2574"/>
              <a:ext cx="3867" cy="0"/>
            </a:xfrm>
            <a:prstGeom prst="line">
              <a:avLst/>
            </a:prstGeom>
            <a:noFill/>
            <a:ln w="3175" cap="rnd">
              <a:solidFill>
                <a:schemeClr val="tx1"/>
              </a:solidFill>
              <a:prstDash val="sysDot"/>
              <a:round/>
              <a:headEnd/>
              <a:tailEnd/>
            </a:ln>
          </p:spPr>
          <p:txBody>
            <a:bodyPr wrap="none" anchor="ctr"/>
            <a:lstStyle/>
            <a:p>
              <a:endParaRPr lang="en-US"/>
            </a:p>
          </p:txBody>
        </p:sp>
        <p:sp>
          <p:nvSpPr>
            <p:cNvPr id="21523" name="Line 5"/>
            <p:cNvSpPr>
              <a:spLocks noChangeShapeType="1"/>
            </p:cNvSpPr>
            <p:nvPr/>
          </p:nvSpPr>
          <p:spPr bwMode="auto">
            <a:xfrm>
              <a:off x="1509" y="3030"/>
              <a:ext cx="3867" cy="0"/>
            </a:xfrm>
            <a:prstGeom prst="line">
              <a:avLst/>
            </a:prstGeom>
            <a:noFill/>
            <a:ln w="3175" cap="rnd">
              <a:solidFill>
                <a:schemeClr val="tx1"/>
              </a:solidFill>
              <a:prstDash val="sysDot"/>
              <a:round/>
              <a:headEnd/>
              <a:tailEnd/>
            </a:ln>
          </p:spPr>
          <p:txBody>
            <a:bodyPr wrap="none" anchor="ctr"/>
            <a:lstStyle/>
            <a:p>
              <a:endParaRPr lang="en-US"/>
            </a:p>
          </p:txBody>
        </p:sp>
        <p:sp>
          <p:nvSpPr>
            <p:cNvPr id="21524" name="Line 6"/>
            <p:cNvSpPr>
              <a:spLocks noChangeShapeType="1"/>
            </p:cNvSpPr>
            <p:nvPr/>
          </p:nvSpPr>
          <p:spPr bwMode="auto">
            <a:xfrm>
              <a:off x="1509" y="3420"/>
              <a:ext cx="3867" cy="0"/>
            </a:xfrm>
            <a:prstGeom prst="line">
              <a:avLst/>
            </a:prstGeom>
            <a:noFill/>
            <a:ln w="3175" cap="rnd">
              <a:solidFill>
                <a:schemeClr val="tx1"/>
              </a:solidFill>
              <a:prstDash val="sysDot"/>
              <a:round/>
              <a:headEnd/>
              <a:tailEnd/>
            </a:ln>
          </p:spPr>
          <p:txBody>
            <a:bodyPr wrap="none" anchor="ctr"/>
            <a:lstStyle/>
            <a:p>
              <a:endParaRPr lang="en-US"/>
            </a:p>
          </p:txBody>
        </p:sp>
        <p:sp>
          <p:nvSpPr>
            <p:cNvPr id="21525" name="Line 7"/>
            <p:cNvSpPr>
              <a:spLocks noChangeShapeType="1"/>
            </p:cNvSpPr>
            <p:nvPr/>
          </p:nvSpPr>
          <p:spPr bwMode="auto">
            <a:xfrm>
              <a:off x="1509" y="1643"/>
              <a:ext cx="3867" cy="0"/>
            </a:xfrm>
            <a:prstGeom prst="line">
              <a:avLst/>
            </a:prstGeom>
            <a:noFill/>
            <a:ln w="3175" cap="rnd">
              <a:solidFill>
                <a:schemeClr val="tx1"/>
              </a:solidFill>
              <a:prstDash val="sysDot"/>
              <a:round/>
              <a:headEnd/>
              <a:tailEnd/>
            </a:ln>
          </p:spPr>
          <p:txBody>
            <a:bodyPr wrap="none" anchor="ctr"/>
            <a:lstStyle/>
            <a:p>
              <a:endParaRPr lang="en-US"/>
            </a:p>
          </p:txBody>
        </p:sp>
      </p:grpSp>
      <p:sp>
        <p:nvSpPr>
          <p:cNvPr id="124936" name="AutoShape 8"/>
          <p:cNvSpPr>
            <a:spLocks noChangeArrowheads="1"/>
          </p:cNvSpPr>
          <p:nvPr/>
        </p:nvSpPr>
        <p:spPr bwMode="gray">
          <a:xfrm>
            <a:off x="1552575" y="4410075"/>
            <a:ext cx="1498600" cy="1303338"/>
          </a:xfrm>
          <a:prstGeom prst="diamond">
            <a:avLst/>
          </a:prstGeom>
          <a:gradFill rotWithShape="1">
            <a:gsLst>
              <a:gs pos="0">
                <a:schemeClr val="accent1">
                  <a:gamma/>
                  <a:shade val="46275"/>
                  <a:invGamma/>
                </a:schemeClr>
              </a:gs>
              <a:gs pos="100000">
                <a:schemeClr val="accent1"/>
              </a:gs>
            </a:gsLst>
            <a:lin ang="2700000" scaled="1"/>
          </a:gradFill>
          <a:ln w="9525" algn="ctr">
            <a:miter lim="800000"/>
            <a:headEnd/>
            <a:tailEnd/>
          </a:ln>
          <a:effectLst/>
          <a:scene3d>
            <a:camera prst="legacyPerspectiveBottom">
              <a:rot lat="19499999"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124937" name="AutoShape 9"/>
          <p:cNvSpPr>
            <a:spLocks noChangeArrowheads="1"/>
          </p:cNvSpPr>
          <p:nvPr/>
        </p:nvSpPr>
        <p:spPr bwMode="gray">
          <a:xfrm>
            <a:off x="1530350" y="3662363"/>
            <a:ext cx="1566863" cy="1479550"/>
          </a:xfrm>
          <a:prstGeom prst="diamond">
            <a:avLst/>
          </a:prstGeom>
          <a:gradFill rotWithShape="1">
            <a:gsLst>
              <a:gs pos="0">
                <a:schemeClr val="accent2">
                  <a:gamma/>
                  <a:shade val="46275"/>
                  <a:invGamma/>
                </a:schemeClr>
              </a:gs>
              <a:gs pos="100000">
                <a:schemeClr val="accent2"/>
              </a:gs>
            </a:gsLst>
            <a:lin ang="2700000" scaled="1"/>
          </a:gradFill>
          <a:ln w="9525" algn="ctr">
            <a:miter lim="800000"/>
            <a:headEnd/>
            <a:tailEnd/>
          </a:ln>
          <a:effectLst/>
          <a:scene3d>
            <a:camera prst="legacyPerspectiveBottom">
              <a:rot lat="19199999"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a:defRPr/>
            </a:pPr>
            <a:endParaRPr lang="en-US">
              <a:cs typeface="+mn-cs"/>
            </a:endParaRPr>
          </a:p>
        </p:txBody>
      </p:sp>
      <p:sp>
        <p:nvSpPr>
          <p:cNvPr id="124938" name="AutoShape 10"/>
          <p:cNvSpPr>
            <a:spLocks noChangeArrowheads="1"/>
          </p:cNvSpPr>
          <p:nvPr/>
        </p:nvSpPr>
        <p:spPr bwMode="gray">
          <a:xfrm>
            <a:off x="1473200" y="2894013"/>
            <a:ext cx="1681163" cy="1517650"/>
          </a:xfrm>
          <a:prstGeom prst="diamond">
            <a:avLst/>
          </a:prstGeom>
          <a:gradFill rotWithShape="1">
            <a:gsLst>
              <a:gs pos="0">
                <a:schemeClr val="accent1">
                  <a:gamma/>
                  <a:shade val="46275"/>
                  <a:invGamma/>
                </a:schemeClr>
              </a:gs>
              <a:gs pos="100000">
                <a:schemeClr val="accent1"/>
              </a:gs>
            </a:gsLst>
            <a:lin ang="2700000" scaled="1"/>
          </a:gradFill>
          <a:ln w="9525" algn="ctr">
            <a:miter lim="800000"/>
            <a:headEnd/>
            <a:tailEnd/>
          </a:ln>
          <a:effectLst/>
          <a:scene3d>
            <a:camera prst="legacyPerspectiveBottom">
              <a:rot lat="18900000"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124939" name="AutoShape 11"/>
          <p:cNvSpPr>
            <a:spLocks noChangeArrowheads="1"/>
          </p:cNvSpPr>
          <p:nvPr/>
        </p:nvSpPr>
        <p:spPr bwMode="gray">
          <a:xfrm>
            <a:off x="1430338" y="2087563"/>
            <a:ext cx="1771650" cy="1598612"/>
          </a:xfrm>
          <a:prstGeom prst="diamond">
            <a:avLst/>
          </a:prstGeom>
          <a:gradFill rotWithShape="1">
            <a:gsLst>
              <a:gs pos="0">
                <a:schemeClr val="accent2">
                  <a:gamma/>
                  <a:shade val="46275"/>
                  <a:invGamma/>
                </a:schemeClr>
              </a:gs>
              <a:gs pos="100000">
                <a:schemeClr val="accent2"/>
              </a:gs>
            </a:gsLst>
            <a:lin ang="2700000" scaled="1"/>
          </a:gradFill>
          <a:ln w="9525" algn="ctr">
            <a:miter lim="800000"/>
            <a:headEnd/>
            <a:tailEnd/>
          </a:ln>
          <a:effectLst/>
          <a:scene3d>
            <a:camera prst="legacyPerspectiveBottom">
              <a:rot lat="18900000"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a:defRPr/>
            </a:pPr>
            <a:endParaRPr lang="en-US">
              <a:cs typeface="+mn-cs"/>
            </a:endParaRPr>
          </a:p>
        </p:txBody>
      </p:sp>
      <p:sp>
        <p:nvSpPr>
          <p:cNvPr id="21510" name="Freeform 12"/>
          <p:cNvSpPr>
            <a:spLocks/>
          </p:cNvSpPr>
          <p:nvPr/>
        </p:nvSpPr>
        <p:spPr bwMode="gray">
          <a:xfrm>
            <a:off x="1354138" y="2195513"/>
            <a:ext cx="960437" cy="3436937"/>
          </a:xfrm>
          <a:custGeom>
            <a:avLst/>
            <a:gdLst>
              <a:gd name="T0" fmla="*/ 0 w 605"/>
              <a:gd name="T1" fmla="*/ 0 h 2165"/>
              <a:gd name="T2" fmla="*/ 200025 w 605"/>
              <a:gd name="T3" fmla="*/ 2943224 h 2165"/>
              <a:gd name="T4" fmla="*/ 952500 w 605"/>
              <a:gd name="T5" fmla="*/ 3436937 h 2165"/>
              <a:gd name="T6" fmla="*/ 960437 w 605"/>
              <a:gd name="T7" fmla="*/ 404812 h 2165"/>
              <a:gd name="T8" fmla="*/ 0 w 605"/>
              <a:gd name="T9" fmla="*/ 0 h 2165"/>
              <a:gd name="T10" fmla="*/ 0 60000 65536"/>
              <a:gd name="T11" fmla="*/ 0 60000 65536"/>
              <a:gd name="T12" fmla="*/ 0 60000 65536"/>
              <a:gd name="T13" fmla="*/ 0 60000 65536"/>
              <a:gd name="T14" fmla="*/ 0 60000 65536"/>
              <a:gd name="T15" fmla="*/ 0 w 605"/>
              <a:gd name="T16" fmla="*/ 0 h 2165"/>
              <a:gd name="T17" fmla="*/ 605 w 605"/>
              <a:gd name="T18" fmla="*/ 2165 h 2165"/>
            </a:gdLst>
            <a:ahLst/>
            <a:cxnLst>
              <a:cxn ang="T10">
                <a:pos x="T0" y="T1"/>
              </a:cxn>
              <a:cxn ang="T11">
                <a:pos x="T2" y="T3"/>
              </a:cxn>
              <a:cxn ang="T12">
                <a:pos x="T4" y="T5"/>
              </a:cxn>
              <a:cxn ang="T13">
                <a:pos x="T6" y="T7"/>
              </a:cxn>
              <a:cxn ang="T14">
                <a:pos x="T8" y="T9"/>
              </a:cxn>
            </a:cxnLst>
            <a:rect l="T15" t="T16" r="T17" b="T18"/>
            <a:pathLst>
              <a:path w="605" h="2165">
                <a:moveTo>
                  <a:pt x="0" y="0"/>
                </a:moveTo>
                <a:lnTo>
                  <a:pt x="126" y="1854"/>
                </a:lnTo>
                <a:lnTo>
                  <a:pt x="600" y="2165"/>
                </a:lnTo>
                <a:lnTo>
                  <a:pt x="605" y="255"/>
                </a:lnTo>
                <a:lnTo>
                  <a:pt x="0" y="0"/>
                </a:lnTo>
                <a:close/>
              </a:path>
            </a:pathLst>
          </a:custGeom>
          <a:solidFill>
            <a:srgbClr val="EAEAEA">
              <a:alpha val="14902"/>
            </a:srgbClr>
          </a:solidFill>
          <a:ln w="9525" cap="flat" cmpd="sng">
            <a:noFill/>
            <a:prstDash val="solid"/>
            <a:round/>
            <a:headEnd/>
            <a:tailEnd/>
          </a:ln>
        </p:spPr>
        <p:txBody>
          <a:bodyPr wrap="none" anchor="ctr"/>
          <a:lstStyle/>
          <a:p>
            <a:endParaRPr lang="en-US"/>
          </a:p>
        </p:txBody>
      </p:sp>
      <p:sp>
        <p:nvSpPr>
          <p:cNvPr id="124941" name="AutoShape 13"/>
          <p:cNvSpPr>
            <a:spLocks noChangeArrowheads="1"/>
          </p:cNvSpPr>
          <p:nvPr/>
        </p:nvSpPr>
        <p:spPr bwMode="gray">
          <a:xfrm>
            <a:off x="1371600" y="1371600"/>
            <a:ext cx="1895475" cy="1643063"/>
          </a:xfrm>
          <a:prstGeom prst="diamond">
            <a:avLst/>
          </a:prstGeom>
          <a:gradFill rotWithShape="1">
            <a:gsLst>
              <a:gs pos="0">
                <a:schemeClr val="accent1"/>
              </a:gs>
              <a:gs pos="100000">
                <a:schemeClr val="accent1">
                  <a:gamma/>
                  <a:shade val="46275"/>
                  <a:invGamma/>
                </a:schemeClr>
              </a:gs>
            </a:gsLst>
            <a:lin ang="2700000" scaled="1"/>
          </a:gradFill>
          <a:ln w="9525" algn="ctr">
            <a:miter lim="800000"/>
            <a:headEnd/>
            <a:tailEnd/>
          </a:ln>
          <a:effectLst/>
          <a:scene3d>
            <a:camera prst="legacyPerspectiveBottom">
              <a:rot lat="18600000"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21512" name="Line 19"/>
          <p:cNvSpPr>
            <a:spLocks noChangeShapeType="1"/>
          </p:cNvSpPr>
          <p:nvPr/>
        </p:nvSpPr>
        <p:spPr bwMode="gray">
          <a:xfrm flipH="1" flipV="1">
            <a:off x="1192213" y="2203450"/>
            <a:ext cx="238125" cy="2938463"/>
          </a:xfrm>
          <a:prstGeom prst="line">
            <a:avLst/>
          </a:prstGeom>
          <a:noFill/>
          <a:ln w="9525">
            <a:solidFill>
              <a:schemeClr val="tx1"/>
            </a:solidFill>
            <a:round/>
            <a:headEnd type="oval" w="sm" len="sm"/>
            <a:tailEnd type="stealth" w="lg" len="med"/>
          </a:ln>
        </p:spPr>
        <p:txBody>
          <a:bodyPr wrap="none" anchor="ctr"/>
          <a:lstStyle/>
          <a:p>
            <a:endParaRPr lang="en-US"/>
          </a:p>
        </p:txBody>
      </p:sp>
      <p:sp>
        <p:nvSpPr>
          <p:cNvPr id="21513" name="Rectangle 20"/>
          <p:cNvSpPr>
            <a:spLocks noChangeArrowheads="1"/>
          </p:cNvSpPr>
          <p:nvPr/>
        </p:nvSpPr>
        <p:spPr bwMode="auto">
          <a:xfrm>
            <a:off x="3429000" y="2057400"/>
            <a:ext cx="4365625" cy="523220"/>
          </a:xfrm>
          <a:prstGeom prst="rect">
            <a:avLst/>
          </a:prstGeom>
          <a:noFill/>
          <a:ln w="9525" algn="ctr">
            <a:noFill/>
            <a:miter lim="800000"/>
            <a:headEnd/>
            <a:tailEnd/>
          </a:ln>
        </p:spPr>
        <p:txBody>
          <a:bodyPr>
            <a:spAutoFit/>
          </a:bodyPr>
          <a:lstStyle/>
          <a:p>
            <a:pPr eaLnBrk="0" hangingPunct="0"/>
            <a:r>
              <a:rPr lang="en-US" sz="1400" dirty="0"/>
              <a:t>Be a personal example of a caring, growing Christian and faithful </a:t>
            </a:r>
            <a:r>
              <a:rPr lang="en-US" sz="1400" dirty="0" smtClean="0"/>
              <a:t>church </a:t>
            </a:r>
            <a:r>
              <a:rPr lang="en-US" sz="1400" dirty="0"/>
              <a:t>member.</a:t>
            </a:r>
            <a:r>
              <a:rPr lang="en-US" sz="1200" dirty="0"/>
              <a:t> </a:t>
            </a:r>
          </a:p>
        </p:txBody>
      </p:sp>
      <p:sp>
        <p:nvSpPr>
          <p:cNvPr id="21514" name="Rectangle 21"/>
          <p:cNvSpPr>
            <a:spLocks noChangeArrowheads="1"/>
          </p:cNvSpPr>
          <p:nvPr/>
        </p:nvSpPr>
        <p:spPr bwMode="auto">
          <a:xfrm>
            <a:off x="3394075" y="2743200"/>
            <a:ext cx="4365625" cy="579438"/>
          </a:xfrm>
          <a:prstGeom prst="rect">
            <a:avLst/>
          </a:prstGeom>
          <a:noFill/>
          <a:ln w="9525" algn="ctr">
            <a:noFill/>
            <a:miter lim="800000"/>
            <a:headEnd/>
            <a:tailEnd/>
          </a:ln>
        </p:spPr>
        <p:txBody>
          <a:bodyPr>
            <a:spAutoFit/>
          </a:bodyPr>
          <a:lstStyle/>
          <a:p>
            <a:pPr eaLnBrk="0" hangingPunct="0"/>
            <a:r>
              <a:rPr lang="en-US" sz="1400"/>
              <a:t>Develop a meaningful personal relationship with each care group member.</a:t>
            </a:r>
            <a:r>
              <a:rPr lang="en-US"/>
              <a:t> </a:t>
            </a:r>
          </a:p>
        </p:txBody>
      </p:sp>
      <p:sp>
        <p:nvSpPr>
          <p:cNvPr id="21515" name="Rectangle 22"/>
          <p:cNvSpPr>
            <a:spLocks noChangeArrowheads="1"/>
          </p:cNvSpPr>
          <p:nvPr/>
        </p:nvSpPr>
        <p:spPr bwMode="auto">
          <a:xfrm>
            <a:off x="3394075" y="3352800"/>
            <a:ext cx="5749925" cy="738664"/>
          </a:xfrm>
          <a:prstGeom prst="rect">
            <a:avLst/>
          </a:prstGeom>
          <a:noFill/>
          <a:ln w="9525" algn="ctr">
            <a:noFill/>
            <a:miter lim="800000"/>
            <a:headEnd/>
            <a:tailEnd/>
          </a:ln>
        </p:spPr>
        <p:txBody>
          <a:bodyPr>
            <a:spAutoFit/>
          </a:bodyPr>
          <a:lstStyle/>
          <a:p>
            <a:r>
              <a:rPr lang="en-US" sz="1400" dirty="0"/>
              <a:t>Contact every care group member </a:t>
            </a:r>
            <a:r>
              <a:rPr lang="en-US" sz="1400" dirty="0" smtClean="0"/>
              <a:t>no less than once every month </a:t>
            </a:r>
            <a:r>
              <a:rPr lang="en-US" sz="1400" dirty="0"/>
              <a:t>to thank them for their attendance, or to let them know they were missed, and discover prayer needs and request.</a:t>
            </a:r>
            <a:endParaRPr lang="en-US" sz="1200" dirty="0"/>
          </a:p>
        </p:txBody>
      </p:sp>
      <p:sp>
        <p:nvSpPr>
          <p:cNvPr id="21516" name="Rectangle 23"/>
          <p:cNvSpPr>
            <a:spLocks noChangeArrowheads="1"/>
          </p:cNvSpPr>
          <p:nvPr/>
        </p:nvSpPr>
        <p:spPr bwMode="auto">
          <a:xfrm>
            <a:off x="3429000" y="4070350"/>
            <a:ext cx="5902325" cy="730250"/>
          </a:xfrm>
          <a:prstGeom prst="rect">
            <a:avLst/>
          </a:prstGeom>
          <a:noFill/>
          <a:ln w="9525" algn="ctr">
            <a:noFill/>
            <a:miter lim="800000"/>
            <a:headEnd/>
            <a:tailEnd/>
          </a:ln>
        </p:spPr>
        <p:txBody>
          <a:bodyPr>
            <a:spAutoFit/>
          </a:bodyPr>
          <a:lstStyle/>
          <a:p>
            <a:r>
              <a:rPr lang="en-US" sz="1400"/>
              <a:t> Minister to care group members by maintaining confidential information that may have been shared. Seek to be aware of and to meet any special needs and requests of each individual care group member. </a:t>
            </a:r>
          </a:p>
        </p:txBody>
      </p:sp>
      <p:sp>
        <p:nvSpPr>
          <p:cNvPr id="21517" name="Rectangle 24"/>
          <p:cNvSpPr>
            <a:spLocks noChangeArrowheads="1"/>
          </p:cNvSpPr>
          <p:nvPr/>
        </p:nvSpPr>
        <p:spPr bwMode="auto">
          <a:xfrm>
            <a:off x="3429000" y="4800600"/>
            <a:ext cx="5105400" cy="523220"/>
          </a:xfrm>
          <a:prstGeom prst="rect">
            <a:avLst/>
          </a:prstGeom>
          <a:noFill/>
          <a:ln w="9525" algn="ctr">
            <a:noFill/>
            <a:miter lim="800000"/>
            <a:headEnd/>
            <a:tailEnd/>
          </a:ln>
        </p:spPr>
        <p:txBody>
          <a:bodyPr wrap="square">
            <a:spAutoFit/>
          </a:bodyPr>
          <a:lstStyle/>
          <a:p>
            <a:pPr eaLnBrk="0" hangingPunct="0"/>
            <a:r>
              <a:rPr lang="en-US" sz="1400" dirty="0"/>
              <a:t>Organize the </a:t>
            </a:r>
            <a:r>
              <a:rPr lang="en-US" sz="1400" dirty="0" smtClean="0"/>
              <a:t>class</a:t>
            </a:r>
            <a:r>
              <a:rPr lang="en-US" sz="1400" dirty="0" smtClean="0"/>
              <a:t> </a:t>
            </a:r>
            <a:r>
              <a:rPr lang="en-US" sz="1400" dirty="0"/>
              <a:t>to assist members in times of emergency or crisis</a:t>
            </a:r>
            <a:r>
              <a:rPr lang="en-US" sz="1400" dirty="0" smtClean="0"/>
              <a:t>.</a:t>
            </a:r>
            <a:endParaRPr lang="en-US" sz="1200" dirty="0"/>
          </a:p>
        </p:txBody>
      </p:sp>
      <p:sp>
        <p:nvSpPr>
          <p:cNvPr id="21518" name="Rectangle 25"/>
          <p:cNvSpPr>
            <a:spLocks noGrp="1" noChangeArrowheads="1"/>
          </p:cNvSpPr>
          <p:nvPr>
            <p:ph type="title"/>
          </p:nvPr>
        </p:nvSpPr>
        <p:spPr/>
        <p:txBody>
          <a:bodyPr/>
          <a:lstStyle/>
          <a:p>
            <a:pPr eaLnBrk="1" hangingPunct="1"/>
            <a:r>
              <a:rPr lang="en-US" i="1" smtClean="0"/>
              <a:t>The primary responsibilities are:</a:t>
            </a:r>
            <a:r>
              <a:rPr lang="en-US" smtClean="0"/>
              <a:t> </a:t>
            </a:r>
          </a:p>
        </p:txBody>
      </p:sp>
      <p:sp>
        <p:nvSpPr>
          <p:cNvPr id="21519" name="Slide Number Placeholder 27"/>
          <p:cNvSpPr>
            <a:spLocks noGrp="1"/>
          </p:cNvSpPr>
          <p:nvPr>
            <p:ph type="sldNum" sz="quarter" idx="12"/>
          </p:nvPr>
        </p:nvSpPr>
        <p:spPr>
          <a:noFill/>
        </p:spPr>
        <p:txBody>
          <a:bodyPr/>
          <a:lstStyle/>
          <a:p>
            <a:fld id="{D5D6983C-989B-41FD-B188-6252CADE5562}" type="slidenum">
              <a:rPr lang="en-US" smtClean="0">
                <a:cs typeface="Arial" charset="0"/>
              </a:rPr>
              <a:pPr/>
              <a:t>7</a:t>
            </a:fld>
            <a:endParaRPr lang="en-US" smtClean="0">
              <a:cs typeface="Arial" charset="0"/>
            </a:endParaRPr>
          </a:p>
        </p:txBody>
      </p:sp>
      <p:sp>
        <p:nvSpPr>
          <p:cNvPr id="21520" name="Rectangle 27"/>
          <p:cNvSpPr>
            <a:spLocks noChangeArrowheads="1"/>
          </p:cNvSpPr>
          <p:nvPr/>
        </p:nvSpPr>
        <p:spPr bwMode="auto">
          <a:xfrm>
            <a:off x="990600" y="1219200"/>
            <a:ext cx="7010400" cy="366713"/>
          </a:xfrm>
          <a:prstGeom prst="rect">
            <a:avLst/>
          </a:prstGeom>
          <a:noFill/>
          <a:ln w="9525">
            <a:noFill/>
            <a:miter lim="800000"/>
            <a:headEnd/>
            <a:tailEnd/>
          </a:ln>
        </p:spPr>
        <p:txBody>
          <a:bodyPr anchor="ctr">
            <a:spAutoFit/>
          </a:bodyPr>
          <a:lstStyle/>
          <a:p>
            <a:r>
              <a:rPr lang="en-US" b="1" dirty="0"/>
              <a:t>• Keep a record/journal of contacts with each group member.</a:t>
            </a:r>
            <a:r>
              <a:rPr lang="en-US" dirty="0"/>
              <a:t> </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648" y="0"/>
            <a:ext cx="1600352" cy="13916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2"/>
          <p:cNvGrpSpPr>
            <a:grpSpLocks/>
          </p:cNvGrpSpPr>
          <p:nvPr/>
        </p:nvGrpSpPr>
        <p:grpSpPr bwMode="auto">
          <a:xfrm>
            <a:off x="2438400" y="1828800"/>
            <a:ext cx="5224463" cy="3505200"/>
            <a:chOff x="1509" y="1643"/>
            <a:chExt cx="3867" cy="1777"/>
          </a:xfrm>
        </p:grpSpPr>
        <p:sp>
          <p:nvSpPr>
            <p:cNvPr id="22546" name="Line 3"/>
            <p:cNvSpPr>
              <a:spLocks noChangeShapeType="1"/>
            </p:cNvSpPr>
            <p:nvPr/>
          </p:nvSpPr>
          <p:spPr bwMode="auto">
            <a:xfrm>
              <a:off x="1509" y="2118"/>
              <a:ext cx="3867" cy="0"/>
            </a:xfrm>
            <a:prstGeom prst="line">
              <a:avLst/>
            </a:prstGeom>
            <a:noFill/>
            <a:ln w="3175" cap="rnd">
              <a:solidFill>
                <a:schemeClr val="tx1"/>
              </a:solidFill>
              <a:prstDash val="sysDot"/>
              <a:round/>
              <a:headEnd/>
              <a:tailEnd/>
            </a:ln>
          </p:spPr>
          <p:txBody>
            <a:bodyPr wrap="none" anchor="ctr"/>
            <a:lstStyle/>
            <a:p>
              <a:endParaRPr lang="en-US"/>
            </a:p>
          </p:txBody>
        </p:sp>
        <p:sp>
          <p:nvSpPr>
            <p:cNvPr id="22547" name="Line 4"/>
            <p:cNvSpPr>
              <a:spLocks noChangeShapeType="1"/>
            </p:cNvSpPr>
            <p:nvPr/>
          </p:nvSpPr>
          <p:spPr bwMode="auto">
            <a:xfrm>
              <a:off x="1509" y="2574"/>
              <a:ext cx="3867" cy="0"/>
            </a:xfrm>
            <a:prstGeom prst="line">
              <a:avLst/>
            </a:prstGeom>
            <a:noFill/>
            <a:ln w="3175" cap="rnd">
              <a:solidFill>
                <a:schemeClr val="tx1"/>
              </a:solidFill>
              <a:prstDash val="sysDot"/>
              <a:round/>
              <a:headEnd/>
              <a:tailEnd/>
            </a:ln>
          </p:spPr>
          <p:txBody>
            <a:bodyPr wrap="none" anchor="ctr"/>
            <a:lstStyle/>
            <a:p>
              <a:endParaRPr lang="en-US"/>
            </a:p>
          </p:txBody>
        </p:sp>
        <p:sp>
          <p:nvSpPr>
            <p:cNvPr id="22548" name="Line 5"/>
            <p:cNvSpPr>
              <a:spLocks noChangeShapeType="1"/>
            </p:cNvSpPr>
            <p:nvPr/>
          </p:nvSpPr>
          <p:spPr bwMode="auto">
            <a:xfrm>
              <a:off x="1509" y="3030"/>
              <a:ext cx="3867" cy="0"/>
            </a:xfrm>
            <a:prstGeom prst="line">
              <a:avLst/>
            </a:prstGeom>
            <a:noFill/>
            <a:ln w="3175" cap="rnd">
              <a:solidFill>
                <a:schemeClr val="tx1"/>
              </a:solidFill>
              <a:prstDash val="sysDot"/>
              <a:round/>
              <a:headEnd/>
              <a:tailEnd/>
            </a:ln>
          </p:spPr>
          <p:txBody>
            <a:bodyPr wrap="none" anchor="ctr"/>
            <a:lstStyle/>
            <a:p>
              <a:endParaRPr lang="en-US"/>
            </a:p>
          </p:txBody>
        </p:sp>
        <p:sp>
          <p:nvSpPr>
            <p:cNvPr id="22549" name="Line 6"/>
            <p:cNvSpPr>
              <a:spLocks noChangeShapeType="1"/>
            </p:cNvSpPr>
            <p:nvPr/>
          </p:nvSpPr>
          <p:spPr bwMode="auto">
            <a:xfrm>
              <a:off x="1509" y="3420"/>
              <a:ext cx="3867" cy="0"/>
            </a:xfrm>
            <a:prstGeom prst="line">
              <a:avLst/>
            </a:prstGeom>
            <a:noFill/>
            <a:ln w="3175" cap="rnd">
              <a:solidFill>
                <a:schemeClr val="tx1"/>
              </a:solidFill>
              <a:prstDash val="sysDot"/>
              <a:round/>
              <a:headEnd/>
              <a:tailEnd/>
            </a:ln>
          </p:spPr>
          <p:txBody>
            <a:bodyPr wrap="none" anchor="ctr"/>
            <a:lstStyle/>
            <a:p>
              <a:endParaRPr lang="en-US"/>
            </a:p>
          </p:txBody>
        </p:sp>
        <p:sp>
          <p:nvSpPr>
            <p:cNvPr id="22550" name="Line 7"/>
            <p:cNvSpPr>
              <a:spLocks noChangeShapeType="1"/>
            </p:cNvSpPr>
            <p:nvPr/>
          </p:nvSpPr>
          <p:spPr bwMode="auto">
            <a:xfrm>
              <a:off x="1509" y="1643"/>
              <a:ext cx="3867" cy="0"/>
            </a:xfrm>
            <a:prstGeom prst="line">
              <a:avLst/>
            </a:prstGeom>
            <a:noFill/>
            <a:ln w="3175" cap="rnd">
              <a:solidFill>
                <a:schemeClr val="tx1"/>
              </a:solidFill>
              <a:prstDash val="sysDot"/>
              <a:round/>
              <a:headEnd/>
              <a:tailEnd/>
            </a:ln>
          </p:spPr>
          <p:txBody>
            <a:bodyPr wrap="none" anchor="ctr"/>
            <a:lstStyle/>
            <a:p>
              <a:endParaRPr lang="en-US"/>
            </a:p>
          </p:txBody>
        </p:sp>
      </p:grpSp>
      <p:sp>
        <p:nvSpPr>
          <p:cNvPr id="124936" name="AutoShape 8"/>
          <p:cNvSpPr>
            <a:spLocks noChangeArrowheads="1"/>
          </p:cNvSpPr>
          <p:nvPr/>
        </p:nvSpPr>
        <p:spPr bwMode="gray">
          <a:xfrm>
            <a:off x="1524000" y="4106863"/>
            <a:ext cx="1498600" cy="1303337"/>
          </a:xfrm>
          <a:prstGeom prst="diamond">
            <a:avLst/>
          </a:prstGeom>
          <a:gradFill rotWithShape="1">
            <a:gsLst>
              <a:gs pos="0">
                <a:schemeClr val="accent1">
                  <a:gamma/>
                  <a:shade val="46275"/>
                  <a:invGamma/>
                </a:schemeClr>
              </a:gs>
              <a:gs pos="100000">
                <a:schemeClr val="accent1"/>
              </a:gs>
            </a:gsLst>
            <a:lin ang="2700000" scaled="1"/>
          </a:gradFill>
          <a:ln w="9525" algn="ctr">
            <a:miter lim="800000"/>
            <a:headEnd/>
            <a:tailEnd/>
          </a:ln>
          <a:effectLst/>
          <a:scene3d>
            <a:camera prst="legacyPerspectiveBottom">
              <a:rot lat="19499999"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124937" name="AutoShape 9"/>
          <p:cNvSpPr>
            <a:spLocks noChangeArrowheads="1"/>
          </p:cNvSpPr>
          <p:nvPr/>
        </p:nvSpPr>
        <p:spPr bwMode="gray">
          <a:xfrm>
            <a:off x="1524000" y="3244850"/>
            <a:ext cx="1566863" cy="1479550"/>
          </a:xfrm>
          <a:prstGeom prst="diamond">
            <a:avLst/>
          </a:prstGeom>
          <a:gradFill rotWithShape="1">
            <a:gsLst>
              <a:gs pos="0">
                <a:schemeClr val="accent2">
                  <a:gamma/>
                  <a:shade val="46275"/>
                  <a:invGamma/>
                </a:schemeClr>
              </a:gs>
              <a:gs pos="100000">
                <a:schemeClr val="accent2"/>
              </a:gs>
            </a:gsLst>
            <a:lin ang="2700000" scaled="1"/>
          </a:gradFill>
          <a:ln w="9525" algn="ctr">
            <a:miter lim="800000"/>
            <a:headEnd/>
            <a:tailEnd/>
          </a:ln>
          <a:effectLst/>
          <a:scene3d>
            <a:camera prst="legacyPerspectiveBottom">
              <a:rot lat="19199999"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a:defRPr/>
            </a:pPr>
            <a:endParaRPr lang="en-US">
              <a:cs typeface="+mn-cs"/>
            </a:endParaRPr>
          </a:p>
        </p:txBody>
      </p:sp>
      <p:sp>
        <p:nvSpPr>
          <p:cNvPr id="124938" name="AutoShape 10"/>
          <p:cNvSpPr>
            <a:spLocks noChangeArrowheads="1"/>
          </p:cNvSpPr>
          <p:nvPr/>
        </p:nvSpPr>
        <p:spPr bwMode="gray">
          <a:xfrm>
            <a:off x="1447800" y="2362200"/>
            <a:ext cx="1681163" cy="1517650"/>
          </a:xfrm>
          <a:prstGeom prst="diamond">
            <a:avLst/>
          </a:prstGeom>
          <a:gradFill rotWithShape="1">
            <a:gsLst>
              <a:gs pos="0">
                <a:schemeClr val="accent1">
                  <a:gamma/>
                  <a:shade val="46275"/>
                  <a:invGamma/>
                </a:schemeClr>
              </a:gs>
              <a:gs pos="100000">
                <a:schemeClr val="accent1"/>
              </a:gs>
            </a:gsLst>
            <a:lin ang="2700000" scaled="1"/>
          </a:gradFill>
          <a:ln w="9525" algn="ctr">
            <a:miter lim="800000"/>
            <a:headEnd/>
            <a:tailEnd/>
          </a:ln>
          <a:effectLst/>
          <a:scene3d>
            <a:camera prst="legacyPerspectiveBottom">
              <a:rot lat="18900000"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124939" name="AutoShape 11"/>
          <p:cNvSpPr>
            <a:spLocks noChangeArrowheads="1"/>
          </p:cNvSpPr>
          <p:nvPr/>
        </p:nvSpPr>
        <p:spPr bwMode="gray">
          <a:xfrm>
            <a:off x="1447800" y="1525588"/>
            <a:ext cx="1771650" cy="1598612"/>
          </a:xfrm>
          <a:prstGeom prst="diamond">
            <a:avLst/>
          </a:prstGeom>
          <a:gradFill rotWithShape="1">
            <a:gsLst>
              <a:gs pos="0">
                <a:schemeClr val="accent2">
                  <a:gamma/>
                  <a:shade val="46275"/>
                  <a:invGamma/>
                </a:schemeClr>
              </a:gs>
              <a:gs pos="100000">
                <a:schemeClr val="accent2"/>
              </a:gs>
            </a:gsLst>
            <a:lin ang="2700000" scaled="1"/>
          </a:gradFill>
          <a:ln w="9525" algn="ctr">
            <a:miter lim="800000"/>
            <a:headEnd/>
            <a:tailEnd/>
          </a:ln>
          <a:effectLst/>
          <a:scene3d>
            <a:camera prst="legacyPerspectiveBottom">
              <a:rot lat="18900000"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a:defRPr/>
            </a:pPr>
            <a:endParaRPr lang="en-US">
              <a:cs typeface="+mn-cs"/>
            </a:endParaRPr>
          </a:p>
        </p:txBody>
      </p:sp>
      <p:sp>
        <p:nvSpPr>
          <p:cNvPr id="22534" name="Freeform 12"/>
          <p:cNvSpPr>
            <a:spLocks/>
          </p:cNvSpPr>
          <p:nvPr/>
        </p:nvSpPr>
        <p:spPr bwMode="gray">
          <a:xfrm>
            <a:off x="1371600" y="2438400"/>
            <a:ext cx="960438" cy="4419600"/>
          </a:xfrm>
          <a:custGeom>
            <a:avLst/>
            <a:gdLst>
              <a:gd name="T0" fmla="*/ 0 w 605"/>
              <a:gd name="T1" fmla="*/ 0 h 2165"/>
              <a:gd name="T2" fmla="*/ 200025 w 605"/>
              <a:gd name="T3" fmla="*/ 3784728 h 2165"/>
              <a:gd name="T4" fmla="*/ 952500 w 605"/>
              <a:gd name="T5" fmla="*/ 4419600 h 2165"/>
              <a:gd name="T6" fmla="*/ 960438 w 605"/>
              <a:gd name="T7" fmla="*/ 520553 h 2165"/>
              <a:gd name="T8" fmla="*/ 0 w 605"/>
              <a:gd name="T9" fmla="*/ 0 h 2165"/>
              <a:gd name="T10" fmla="*/ 0 60000 65536"/>
              <a:gd name="T11" fmla="*/ 0 60000 65536"/>
              <a:gd name="T12" fmla="*/ 0 60000 65536"/>
              <a:gd name="T13" fmla="*/ 0 60000 65536"/>
              <a:gd name="T14" fmla="*/ 0 60000 65536"/>
              <a:gd name="T15" fmla="*/ 0 w 605"/>
              <a:gd name="T16" fmla="*/ 0 h 2165"/>
              <a:gd name="T17" fmla="*/ 605 w 605"/>
              <a:gd name="T18" fmla="*/ 2165 h 2165"/>
            </a:gdLst>
            <a:ahLst/>
            <a:cxnLst>
              <a:cxn ang="T10">
                <a:pos x="T0" y="T1"/>
              </a:cxn>
              <a:cxn ang="T11">
                <a:pos x="T2" y="T3"/>
              </a:cxn>
              <a:cxn ang="T12">
                <a:pos x="T4" y="T5"/>
              </a:cxn>
              <a:cxn ang="T13">
                <a:pos x="T6" y="T7"/>
              </a:cxn>
              <a:cxn ang="T14">
                <a:pos x="T8" y="T9"/>
              </a:cxn>
            </a:cxnLst>
            <a:rect l="T15" t="T16" r="T17" b="T18"/>
            <a:pathLst>
              <a:path w="605" h="2165">
                <a:moveTo>
                  <a:pt x="0" y="0"/>
                </a:moveTo>
                <a:lnTo>
                  <a:pt x="126" y="1854"/>
                </a:lnTo>
                <a:lnTo>
                  <a:pt x="600" y="2165"/>
                </a:lnTo>
                <a:lnTo>
                  <a:pt x="605" y="255"/>
                </a:lnTo>
                <a:lnTo>
                  <a:pt x="0" y="0"/>
                </a:lnTo>
                <a:close/>
              </a:path>
            </a:pathLst>
          </a:custGeom>
          <a:solidFill>
            <a:srgbClr val="EAEAEA">
              <a:alpha val="14902"/>
            </a:srgbClr>
          </a:solidFill>
          <a:ln w="9525" cap="flat" cmpd="sng">
            <a:noFill/>
            <a:prstDash val="solid"/>
            <a:round/>
            <a:headEnd/>
            <a:tailEnd/>
          </a:ln>
        </p:spPr>
        <p:txBody>
          <a:bodyPr wrap="none" anchor="ctr"/>
          <a:lstStyle/>
          <a:p>
            <a:endParaRPr lang="en-US"/>
          </a:p>
        </p:txBody>
      </p:sp>
      <p:sp>
        <p:nvSpPr>
          <p:cNvPr id="124941" name="AutoShape 13"/>
          <p:cNvSpPr>
            <a:spLocks noChangeArrowheads="1"/>
          </p:cNvSpPr>
          <p:nvPr/>
        </p:nvSpPr>
        <p:spPr bwMode="gray">
          <a:xfrm>
            <a:off x="1371600" y="685800"/>
            <a:ext cx="1895475" cy="1643063"/>
          </a:xfrm>
          <a:prstGeom prst="diamond">
            <a:avLst/>
          </a:prstGeom>
          <a:gradFill rotWithShape="1">
            <a:gsLst>
              <a:gs pos="0">
                <a:schemeClr val="accent1"/>
              </a:gs>
              <a:gs pos="100000">
                <a:schemeClr val="accent1">
                  <a:gamma/>
                  <a:shade val="46275"/>
                  <a:invGamma/>
                </a:schemeClr>
              </a:gs>
            </a:gsLst>
            <a:lin ang="2700000" scaled="1"/>
          </a:gradFill>
          <a:ln w="9525" algn="ctr">
            <a:miter lim="800000"/>
            <a:headEnd/>
            <a:tailEnd/>
          </a:ln>
          <a:effectLst/>
          <a:scene3d>
            <a:camera prst="legacyPerspectiveBottom">
              <a:rot lat="18600000"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22536" name="Line 19"/>
          <p:cNvSpPr>
            <a:spLocks noChangeShapeType="1"/>
          </p:cNvSpPr>
          <p:nvPr/>
        </p:nvSpPr>
        <p:spPr bwMode="gray">
          <a:xfrm flipH="1" flipV="1">
            <a:off x="1192213" y="1522413"/>
            <a:ext cx="238125" cy="2938462"/>
          </a:xfrm>
          <a:prstGeom prst="line">
            <a:avLst/>
          </a:prstGeom>
          <a:noFill/>
          <a:ln w="9525">
            <a:solidFill>
              <a:schemeClr val="tx1"/>
            </a:solidFill>
            <a:round/>
            <a:headEnd type="oval" w="sm" len="sm"/>
            <a:tailEnd type="stealth" w="lg" len="med"/>
          </a:ln>
        </p:spPr>
        <p:txBody>
          <a:bodyPr wrap="none" anchor="ctr"/>
          <a:lstStyle/>
          <a:p>
            <a:endParaRPr lang="en-US"/>
          </a:p>
        </p:txBody>
      </p:sp>
      <p:sp>
        <p:nvSpPr>
          <p:cNvPr id="22537" name="Rectangle 20"/>
          <p:cNvSpPr>
            <a:spLocks noChangeArrowheads="1"/>
          </p:cNvSpPr>
          <p:nvPr/>
        </p:nvSpPr>
        <p:spPr bwMode="auto">
          <a:xfrm>
            <a:off x="3394075" y="1308100"/>
            <a:ext cx="4365625" cy="523220"/>
          </a:xfrm>
          <a:prstGeom prst="rect">
            <a:avLst/>
          </a:prstGeom>
          <a:noFill/>
          <a:ln w="9525" algn="ctr">
            <a:noFill/>
            <a:miter lim="800000"/>
            <a:headEnd/>
            <a:tailEnd/>
          </a:ln>
        </p:spPr>
        <p:txBody>
          <a:bodyPr>
            <a:spAutoFit/>
          </a:bodyPr>
          <a:lstStyle/>
          <a:p>
            <a:pPr eaLnBrk="0" hangingPunct="0"/>
            <a:r>
              <a:rPr lang="en-US" sz="1400" dirty="0"/>
              <a:t>Communicate with the </a:t>
            </a:r>
            <a:r>
              <a:rPr lang="en-US" sz="1400" dirty="0" smtClean="0"/>
              <a:t>Class </a:t>
            </a:r>
            <a:r>
              <a:rPr lang="en-US" sz="1400" dirty="0"/>
              <a:t>when special needs arise. </a:t>
            </a:r>
          </a:p>
        </p:txBody>
      </p:sp>
      <p:sp>
        <p:nvSpPr>
          <p:cNvPr id="22538" name="Rectangle 21"/>
          <p:cNvSpPr>
            <a:spLocks noChangeArrowheads="1"/>
          </p:cNvSpPr>
          <p:nvPr/>
        </p:nvSpPr>
        <p:spPr bwMode="auto">
          <a:xfrm>
            <a:off x="3429000" y="1917700"/>
            <a:ext cx="4365625" cy="730250"/>
          </a:xfrm>
          <a:prstGeom prst="rect">
            <a:avLst/>
          </a:prstGeom>
          <a:noFill/>
          <a:ln w="9525" algn="ctr">
            <a:noFill/>
            <a:miter lim="800000"/>
            <a:headEnd/>
            <a:tailEnd/>
          </a:ln>
        </p:spPr>
        <p:txBody>
          <a:bodyPr>
            <a:spAutoFit/>
          </a:bodyPr>
          <a:lstStyle/>
          <a:p>
            <a:r>
              <a:rPr lang="en-US" sz="1400"/>
              <a:t>Remember special dates (birthday, anniversary, etc.) by sending a card, e-mail message or making a personal phone call. </a:t>
            </a:r>
          </a:p>
        </p:txBody>
      </p:sp>
      <p:sp>
        <p:nvSpPr>
          <p:cNvPr id="22539" name="Rectangle 22"/>
          <p:cNvSpPr>
            <a:spLocks noChangeArrowheads="1"/>
          </p:cNvSpPr>
          <p:nvPr/>
        </p:nvSpPr>
        <p:spPr bwMode="auto">
          <a:xfrm>
            <a:off x="3394075" y="2925763"/>
            <a:ext cx="5749925" cy="579437"/>
          </a:xfrm>
          <a:prstGeom prst="rect">
            <a:avLst/>
          </a:prstGeom>
          <a:noFill/>
          <a:ln w="9525" algn="ctr">
            <a:noFill/>
            <a:miter lim="800000"/>
            <a:headEnd/>
            <a:tailEnd/>
          </a:ln>
        </p:spPr>
        <p:txBody>
          <a:bodyPr>
            <a:spAutoFit/>
          </a:bodyPr>
          <a:lstStyle/>
          <a:p>
            <a:r>
              <a:rPr lang="en-US" sz="1400" dirty="0"/>
              <a:t>Contact every care group member weekly to thank them for their attendance, or to let them know they were missed</a:t>
            </a:r>
            <a:r>
              <a:rPr lang="en-US" dirty="0"/>
              <a:t> </a:t>
            </a:r>
            <a:endParaRPr lang="en-US" sz="1200" dirty="0"/>
          </a:p>
        </p:txBody>
      </p:sp>
      <p:sp>
        <p:nvSpPr>
          <p:cNvPr id="22540" name="Rectangle 23"/>
          <p:cNvSpPr>
            <a:spLocks noChangeArrowheads="1"/>
          </p:cNvSpPr>
          <p:nvPr/>
        </p:nvSpPr>
        <p:spPr bwMode="auto">
          <a:xfrm>
            <a:off x="3470275" y="3749675"/>
            <a:ext cx="5521325" cy="523220"/>
          </a:xfrm>
          <a:prstGeom prst="rect">
            <a:avLst/>
          </a:prstGeom>
          <a:noFill/>
          <a:ln w="9525" algn="ctr">
            <a:noFill/>
            <a:miter lim="800000"/>
            <a:headEnd/>
            <a:tailEnd/>
          </a:ln>
        </p:spPr>
        <p:txBody>
          <a:bodyPr>
            <a:spAutoFit/>
          </a:bodyPr>
          <a:lstStyle/>
          <a:p>
            <a:r>
              <a:rPr lang="en-US" sz="1400" dirty="0"/>
              <a:t>Pray for care group members </a:t>
            </a:r>
            <a:r>
              <a:rPr lang="en-US" sz="1400" dirty="0" smtClean="0"/>
              <a:t>daily, </a:t>
            </a:r>
            <a:r>
              <a:rPr lang="en-US" sz="1400" dirty="0"/>
              <a:t>knowing their joys and concerns. </a:t>
            </a:r>
          </a:p>
        </p:txBody>
      </p:sp>
      <p:sp>
        <p:nvSpPr>
          <p:cNvPr id="22541" name="Rectangle 24"/>
          <p:cNvSpPr>
            <a:spLocks noChangeArrowheads="1"/>
          </p:cNvSpPr>
          <p:nvPr/>
        </p:nvSpPr>
        <p:spPr bwMode="auto">
          <a:xfrm>
            <a:off x="3352800" y="4495800"/>
            <a:ext cx="4365625" cy="954107"/>
          </a:xfrm>
          <a:prstGeom prst="rect">
            <a:avLst/>
          </a:prstGeom>
          <a:noFill/>
          <a:ln w="9525" algn="ctr">
            <a:noFill/>
            <a:miter lim="800000"/>
            <a:headEnd/>
            <a:tailEnd/>
          </a:ln>
        </p:spPr>
        <p:txBody>
          <a:bodyPr>
            <a:spAutoFit/>
          </a:bodyPr>
          <a:lstStyle/>
          <a:p>
            <a:r>
              <a:rPr lang="en-US" sz="1400" dirty="0"/>
              <a:t>Visit with care group members socially outside of organized </a:t>
            </a:r>
            <a:r>
              <a:rPr lang="en-US" sz="1400" dirty="0" smtClean="0"/>
              <a:t>church </a:t>
            </a:r>
            <a:r>
              <a:rPr lang="en-US" sz="1400" dirty="0"/>
              <a:t>activities and events. (Meet for a meal or just a cup of coffee to talk and get to know each other personally at least quarterly)</a:t>
            </a:r>
          </a:p>
        </p:txBody>
      </p:sp>
      <p:sp>
        <p:nvSpPr>
          <p:cNvPr id="22542" name="Rectangle 25"/>
          <p:cNvSpPr>
            <a:spLocks noGrp="1" noChangeArrowheads="1"/>
          </p:cNvSpPr>
          <p:nvPr>
            <p:ph type="title" idx="4294967295"/>
          </p:nvPr>
        </p:nvSpPr>
        <p:spPr/>
        <p:txBody>
          <a:bodyPr/>
          <a:lstStyle/>
          <a:p>
            <a:pPr eaLnBrk="1" hangingPunct="1"/>
            <a:r>
              <a:rPr lang="en-US" i="1" smtClean="0"/>
              <a:t>The primary responsibilities are:</a:t>
            </a:r>
            <a:r>
              <a:rPr lang="en-US" smtClean="0"/>
              <a:t> </a:t>
            </a:r>
          </a:p>
        </p:txBody>
      </p:sp>
      <p:sp>
        <p:nvSpPr>
          <p:cNvPr id="22543" name="Slide Number Placeholder 27"/>
          <p:cNvSpPr txBox="1">
            <a:spLocks noGrp="1"/>
          </p:cNvSpPr>
          <p:nvPr/>
        </p:nvSpPr>
        <p:spPr bwMode="gray">
          <a:xfrm>
            <a:off x="4191000" y="6480175"/>
            <a:ext cx="838200" cy="261938"/>
          </a:xfrm>
          <a:prstGeom prst="rect">
            <a:avLst/>
          </a:prstGeom>
          <a:noFill/>
          <a:ln w="9525">
            <a:noFill/>
            <a:miter lim="800000"/>
            <a:headEnd/>
            <a:tailEnd/>
          </a:ln>
        </p:spPr>
        <p:txBody>
          <a:bodyPr/>
          <a:lstStyle/>
          <a:p>
            <a:pPr algn="ctr"/>
            <a:fld id="{EE62B472-12C6-4985-9890-8BBA2B1E96D2}" type="slidenum">
              <a:rPr lang="en-US" sz="1000">
                <a:solidFill>
                  <a:schemeClr val="bg1"/>
                </a:solidFill>
              </a:rPr>
              <a:pPr algn="ctr"/>
              <a:t>8</a:t>
            </a:fld>
            <a:endParaRPr lang="en-US" sz="1000">
              <a:solidFill>
                <a:schemeClr val="bg1"/>
              </a:solidFill>
            </a:endParaRPr>
          </a:p>
        </p:txBody>
      </p:sp>
      <p:sp>
        <p:nvSpPr>
          <p:cNvPr id="2" name="AutoShape 8"/>
          <p:cNvSpPr>
            <a:spLocks noChangeArrowheads="1"/>
          </p:cNvSpPr>
          <p:nvPr/>
        </p:nvSpPr>
        <p:spPr bwMode="gray">
          <a:xfrm>
            <a:off x="1600200" y="5029200"/>
            <a:ext cx="1498600" cy="1303338"/>
          </a:xfrm>
          <a:prstGeom prst="diamond">
            <a:avLst/>
          </a:prstGeom>
          <a:gradFill rotWithShape="1">
            <a:gsLst>
              <a:gs pos="0">
                <a:schemeClr val="accent1">
                  <a:gamma/>
                  <a:shade val="46275"/>
                  <a:invGamma/>
                </a:schemeClr>
              </a:gs>
              <a:gs pos="100000">
                <a:schemeClr val="accent1"/>
              </a:gs>
            </a:gsLst>
            <a:lin ang="2700000" scaled="1"/>
          </a:gradFill>
          <a:ln w="9525" algn="ctr">
            <a:miter lim="800000"/>
            <a:headEnd/>
            <a:tailEnd/>
          </a:ln>
          <a:effectLst/>
          <a:scene3d>
            <a:camera prst="legacyPerspectiveBottom">
              <a:rot lat="19499999"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a:defRPr/>
            </a:pPr>
            <a:endParaRPr lang="en-US">
              <a:cs typeface="+mn-cs"/>
            </a:endParaRPr>
          </a:p>
        </p:txBody>
      </p:sp>
      <p:sp>
        <p:nvSpPr>
          <p:cNvPr id="22545" name="Rectangle 24"/>
          <p:cNvSpPr>
            <a:spLocks noChangeArrowheads="1"/>
          </p:cNvSpPr>
          <p:nvPr/>
        </p:nvSpPr>
        <p:spPr bwMode="auto">
          <a:xfrm>
            <a:off x="3124200" y="5486400"/>
            <a:ext cx="6019800" cy="523220"/>
          </a:xfrm>
          <a:prstGeom prst="rect">
            <a:avLst/>
          </a:prstGeom>
          <a:noFill/>
          <a:ln w="9525" algn="ctr">
            <a:noFill/>
            <a:miter lim="800000"/>
            <a:headEnd/>
            <a:tailEnd/>
          </a:ln>
        </p:spPr>
        <p:txBody>
          <a:bodyPr>
            <a:spAutoFit/>
          </a:bodyPr>
          <a:lstStyle/>
          <a:p>
            <a:r>
              <a:rPr lang="en-US" sz="1400" dirty="0"/>
              <a:t>Attend the weekly </a:t>
            </a:r>
            <a:r>
              <a:rPr lang="en-US" sz="1400" dirty="0" smtClean="0"/>
              <a:t>class or group meetings </a:t>
            </a:r>
            <a:r>
              <a:rPr lang="en-US" sz="1400" dirty="0"/>
              <a:t>to strengthen your personal ministry and your </a:t>
            </a:r>
            <a:r>
              <a:rPr lang="en-US" sz="1400" dirty="0" smtClean="0"/>
              <a:t>overall </a:t>
            </a:r>
            <a:r>
              <a:rPr lang="en-US" sz="1400" dirty="0"/>
              <a:t>membership commitment and success.</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048" y="0"/>
            <a:ext cx="1600352" cy="139161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3200" smtClean="0"/>
              <a:t>Care Group Progress Diagram</a:t>
            </a:r>
          </a:p>
        </p:txBody>
      </p:sp>
      <p:sp>
        <p:nvSpPr>
          <p:cNvPr id="128004" name="AutoShape 4"/>
          <p:cNvSpPr>
            <a:spLocks noChangeArrowheads="1"/>
          </p:cNvSpPr>
          <p:nvPr/>
        </p:nvSpPr>
        <p:spPr bwMode="gray">
          <a:xfrm>
            <a:off x="5816770" y="1955033"/>
            <a:ext cx="2845852" cy="3507071"/>
          </a:xfrm>
          <a:prstGeom prst="chevron">
            <a:avLst>
              <a:gd name="adj" fmla="val 16468"/>
            </a:avLst>
          </a:pr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defRPr/>
            </a:pPr>
            <a:r>
              <a:rPr lang="en-US" dirty="0" smtClean="0">
                <a:solidFill>
                  <a:srgbClr val="FFFFFF"/>
                </a:solidFill>
                <a:cs typeface="Arial" charset="0"/>
              </a:rPr>
              <a:t>Camp &amp; Spiritual </a:t>
            </a:r>
            <a:r>
              <a:rPr lang="en-US" dirty="0">
                <a:solidFill>
                  <a:srgbClr val="FFFFFF"/>
                </a:solidFill>
                <a:cs typeface="Arial" charset="0"/>
              </a:rPr>
              <a:t>Growth</a:t>
            </a:r>
          </a:p>
        </p:txBody>
      </p:sp>
      <p:sp>
        <p:nvSpPr>
          <p:cNvPr id="128005" name="AutoShape 5"/>
          <p:cNvSpPr>
            <a:spLocks noChangeArrowheads="1"/>
          </p:cNvSpPr>
          <p:nvPr/>
        </p:nvSpPr>
        <p:spPr bwMode="gray">
          <a:xfrm>
            <a:off x="3238619" y="1955034"/>
            <a:ext cx="3070180" cy="3507071"/>
          </a:xfrm>
          <a:prstGeom prst="chevron">
            <a:avLst>
              <a:gd name="adj" fmla="val 17842"/>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defRPr/>
            </a:pPr>
            <a:r>
              <a:rPr lang="en-US">
                <a:solidFill>
                  <a:srgbClr val="FFFFFF"/>
                </a:solidFill>
                <a:cs typeface="Arial" charset="0"/>
              </a:rPr>
              <a:t>Contacts</a:t>
            </a:r>
          </a:p>
          <a:p>
            <a:pPr>
              <a:defRPr/>
            </a:pPr>
            <a:r>
              <a:rPr lang="en-US">
                <a:solidFill>
                  <a:srgbClr val="FFFFFF"/>
                </a:solidFill>
                <a:cs typeface="Arial" charset="0"/>
              </a:rPr>
              <a:t>      Follows Up</a:t>
            </a:r>
          </a:p>
          <a:p>
            <a:pPr>
              <a:defRPr/>
            </a:pPr>
            <a:r>
              <a:rPr lang="en-US">
                <a:solidFill>
                  <a:srgbClr val="FFFFFF"/>
                </a:solidFill>
                <a:cs typeface="Arial" charset="0"/>
              </a:rPr>
              <a:t>                 Prayer</a:t>
            </a:r>
          </a:p>
        </p:txBody>
      </p:sp>
      <p:sp>
        <p:nvSpPr>
          <p:cNvPr id="128006" name="AutoShape 6"/>
          <p:cNvSpPr>
            <a:spLocks noChangeArrowheads="1"/>
          </p:cNvSpPr>
          <p:nvPr/>
        </p:nvSpPr>
        <p:spPr bwMode="gray">
          <a:xfrm>
            <a:off x="762000" y="1955446"/>
            <a:ext cx="2997080" cy="3535993"/>
          </a:xfrm>
          <a:prstGeom prst="chevron">
            <a:avLst>
              <a:gd name="adj" fmla="val 17842"/>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defRPr/>
            </a:pPr>
            <a:r>
              <a:rPr lang="en-US" dirty="0" smtClean="0">
                <a:solidFill>
                  <a:srgbClr val="FFFFFF"/>
                </a:solidFill>
                <a:cs typeface="Arial" charset="0"/>
              </a:rPr>
              <a:t>Contacts</a:t>
            </a:r>
            <a:endParaRPr lang="en-US" dirty="0">
              <a:solidFill>
                <a:srgbClr val="FFFFFF"/>
              </a:solidFill>
              <a:cs typeface="Arial" charset="0"/>
            </a:endParaRPr>
          </a:p>
          <a:p>
            <a:pPr>
              <a:defRPr/>
            </a:pPr>
            <a:r>
              <a:rPr lang="en-US" dirty="0">
                <a:solidFill>
                  <a:srgbClr val="FFFFFF"/>
                </a:solidFill>
                <a:cs typeface="Arial" charset="0"/>
              </a:rPr>
              <a:t>      Follows </a:t>
            </a:r>
            <a:r>
              <a:rPr lang="en-US" dirty="0" smtClean="0">
                <a:solidFill>
                  <a:srgbClr val="FFFFFF"/>
                </a:solidFill>
                <a:cs typeface="Arial" charset="0"/>
              </a:rPr>
              <a:t>up </a:t>
            </a:r>
            <a:endParaRPr lang="en-US" dirty="0">
              <a:solidFill>
                <a:srgbClr val="FFFFFF"/>
              </a:solidFill>
              <a:cs typeface="Arial" charset="0"/>
            </a:endParaRPr>
          </a:p>
          <a:p>
            <a:pPr>
              <a:defRPr/>
            </a:pPr>
            <a:r>
              <a:rPr lang="en-US" dirty="0">
                <a:solidFill>
                  <a:srgbClr val="FFFFFF"/>
                </a:solidFill>
                <a:cs typeface="Arial" charset="0"/>
              </a:rPr>
              <a:t>                </a:t>
            </a:r>
            <a:r>
              <a:rPr lang="en-US" dirty="0" smtClean="0">
                <a:solidFill>
                  <a:srgbClr val="FFFFFF"/>
                </a:solidFill>
                <a:cs typeface="Arial" charset="0"/>
              </a:rPr>
              <a:t> Prayer</a:t>
            </a:r>
            <a:endParaRPr lang="en-US" dirty="0">
              <a:solidFill>
                <a:srgbClr val="FFFFFF"/>
              </a:solidFill>
              <a:cs typeface="Arial" charset="0"/>
            </a:endParaRPr>
          </a:p>
        </p:txBody>
      </p:sp>
      <p:sp>
        <p:nvSpPr>
          <p:cNvPr id="128007" name="AutoShape 7"/>
          <p:cNvSpPr>
            <a:spLocks noChangeArrowheads="1"/>
          </p:cNvSpPr>
          <p:nvPr/>
        </p:nvSpPr>
        <p:spPr bwMode="gray">
          <a:xfrm>
            <a:off x="1143000" y="1371600"/>
            <a:ext cx="1870075" cy="527050"/>
          </a:xfrm>
          <a:prstGeom prst="roundRect">
            <a:avLst>
              <a:gd name="adj" fmla="val 500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r>
              <a:rPr lang="en-US" sz="1600" b="1">
                <a:solidFill>
                  <a:schemeClr val="bg1"/>
                </a:solidFill>
                <a:cs typeface="Arial" charset="0"/>
              </a:rPr>
              <a:t>Care Group</a:t>
            </a:r>
          </a:p>
          <a:p>
            <a:pPr algn="ctr" eaLnBrk="0" hangingPunct="0">
              <a:defRPr/>
            </a:pPr>
            <a:r>
              <a:rPr lang="en-US" sz="1600" b="1">
                <a:solidFill>
                  <a:schemeClr val="bg1"/>
                </a:solidFill>
                <a:cs typeface="Arial" charset="0"/>
              </a:rPr>
              <a:t>Director</a:t>
            </a:r>
          </a:p>
        </p:txBody>
      </p:sp>
      <p:sp>
        <p:nvSpPr>
          <p:cNvPr id="128008" name="AutoShape 8"/>
          <p:cNvSpPr>
            <a:spLocks noChangeArrowheads="1"/>
          </p:cNvSpPr>
          <p:nvPr/>
        </p:nvSpPr>
        <p:spPr bwMode="gray">
          <a:xfrm>
            <a:off x="3692525" y="1371600"/>
            <a:ext cx="1870075" cy="527050"/>
          </a:xfrm>
          <a:prstGeom prst="roundRect">
            <a:avLst>
              <a:gd name="adj" fmla="val 50000"/>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600" b="1">
                <a:solidFill>
                  <a:schemeClr val="bg1"/>
                </a:solidFill>
                <a:cs typeface="Arial" charset="0"/>
              </a:rPr>
              <a:t>Care Group</a:t>
            </a:r>
          </a:p>
          <a:p>
            <a:pPr algn="ctr">
              <a:defRPr/>
            </a:pPr>
            <a:r>
              <a:rPr lang="en-US" sz="1600" b="1">
                <a:solidFill>
                  <a:schemeClr val="bg1"/>
                </a:solidFill>
                <a:cs typeface="Arial" charset="0"/>
              </a:rPr>
              <a:t>Leader(s)</a:t>
            </a:r>
          </a:p>
        </p:txBody>
      </p:sp>
      <p:sp>
        <p:nvSpPr>
          <p:cNvPr id="128009" name="AutoShape 9"/>
          <p:cNvSpPr>
            <a:spLocks noChangeArrowheads="1"/>
          </p:cNvSpPr>
          <p:nvPr/>
        </p:nvSpPr>
        <p:spPr bwMode="gray">
          <a:xfrm>
            <a:off x="6096000" y="1371600"/>
            <a:ext cx="1870075" cy="527050"/>
          </a:xfrm>
          <a:prstGeom prst="roundRect">
            <a:avLst>
              <a:gd name="adj" fmla="val 5000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1600" b="1" dirty="0" smtClean="0">
                <a:solidFill>
                  <a:schemeClr val="bg1"/>
                </a:solidFill>
                <a:cs typeface="Arial" charset="0"/>
              </a:rPr>
              <a:t>Class </a:t>
            </a:r>
            <a:r>
              <a:rPr lang="en-US" sz="1600" b="1" dirty="0">
                <a:solidFill>
                  <a:schemeClr val="bg1"/>
                </a:solidFill>
                <a:cs typeface="Arial" charset="0"/>
              </a:rPr>
              <a:t>Members</a:t>
            </a:r>
          </a:p>
        </p:txBody>
      </p:sp>
      <p:sp>
        <p:nvSpPr>
          <p:cNvPr id="23566" name="Slide Number Placeholder 11"/>
          <p:cNvSpPr>
            <a:spLocks noGrp="1"/>
          </p:cNvSpPr>
          <p:nvPr>
            <p:ph type="sldNum" sz="quarter" idx="12"/>
          </p:nvPr>
        </p:nvSpPr>
        <p:spPr>
          <a:noFill/>
        </p:spPr>
        <p:txBody>
          <a:bodyPr/>
          <a:lstStyle/>
          <a:p>
            <a:fld id="{864AE343-9922-4542-B513-3E43C22E01B9}" type="slidenum">
              <a:rPr lang="en-US" smtClean="0">
                <a:cs typeface="Arial" charset="0"/>
              </a:rPr>
              <a:pPr/>
              <a:t>9</a:t>
            </a:fld>
            <a:endParaRPr lang="en-US" smtClean="0">
              <a:cs typeface="Arial" charset="0"/>
            </a:endParaRPr>
          </a:p>
        </p:txBody>
      </p:sp>
      <p:sp>
        <p:nvSpPr>
          <p:cNvPr id="2" name="Rectangle 1"/>
          <p:cNvSpPr/>
          <p:nvPr/>
        </p:nvSpPr>
        <p:spPr bwMode="auto">
          <a:xfrm>
            <a:off x="6400800" y="3429000"/>
            <a:ext cx="1717675"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6324600" y="3246903"/>
            <a:ext cx="2149401"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defRPr/>
            </a:pPr>
            <a:r>
              <a:rPr lang="en-US" dirty="0" smtClean="0">
                <a:solidFill>
                  <a:srgbClr val="FFFFFF"/>
                </a:solidFill>
                <a:cs typeface="Arial" charset="0"/>
              </a:rPr>
              <a:t>Unity </a:t>
            </a:r>
          </a:p>
          <a:p>
            <a:pPr algn="ctr">
              <a:defRPr/>
            </a:pPr>
            <a:r>
              <a:rPr lang="en-US" dirty="0" smtClean="0">
                <a:solidFill>
                  <a:srgbClr val="FFFFFF"/>
                </a:solidFill>
                <a:cs typeface="Arial" charset="0"/>
              </a:rPr>
              <a:t>&amp; </a:t>
            </a:r>
          </a:p>
          <a:p>
            <a:pPr algn="ctr">
              <a:defRPr/>
            </a:pPr>
            <a:r>
              <a:rPr lang="en-US" dirty="0" smtClean="0">
                <a:solidFill>
                  <a:srgbClr val="FFFFFF"/>
                </a:solidFill>
                <a:cs typeface="Arial" charset="0"/>
              </a:rPr>
              <a:t>Spiritual </a:t>
            </a:r>
            <a:r>
              <a:rPr lang="en-US" dirty="0">
                <a:solidFill>
                  <a:srgbClr val="FFFFFF"/>
                </a:solidFill>
                <a:cs typeface="Arial" charset="0"/>
              </a:rPr>
              <a:t>Growth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1600352" cy="13916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re Group Ministry-Gideons">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Care Group Ministry-Gideons</Template>
  <TotalTime>0</TotalTime>
  <Words>674</Words>
  <Application>Microsoft Office PowerPoint</Application>
  <PresentationFormat>On-screen Show (4:3)</PresentationFormat>
  <Paragraphs>86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Care Group Ministry-Gideons</vt:lpstr>
      <vt:lpstr>Church Sunday School      Care Group Ministry</vt:lpstr>
      <vt:lpstr> Class Care Group Ministry</vt:lpstr>
      <vt:lpstr>Class Care Group Director</vt:lpstr>
      <vt:lpstr> Class Care Group Leader(s)</vt:lpstr>
      <vt:lpstr> Class Members</vt:lpstr>
      <vt:lpstr> Care Group Ministry Goal</vt:lpstr>
      <vt:lpstr>The primary responsibilities are: </vt:lpstr>
      <vt:lpstr>The primary responsibilities are: </vt:lpstr>
      <vt:lpstr>Care Group Progress Diagram</vt:lpstr>
      <vt:lpstr>Spiritual Growth Objectives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2012-04-07T20:13:16Z</dcterms:created>
  <dcterms:modified xsi:type="dcterms:W3CDTF">2012-06-01T21:25:30Z</dcterms:modified>
  <cp:version/>
</cp:coreProperties>
</file>